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52"/>
  </p:notesMasterIdLst>
  <p:sldIdLst>
    <p:sldId id="308" r:id="rId4"/>
    <p:sldId id="310" r:id="rId5"/>
    <p:sldId id="312" r:id="rId6"/>
    <p:sldId id="313" r:id="rId7"/>
    <p:sldId id="259" r:id="rId8"/>
    <p:sldId id="314" r:id="rId9"/>
    <p:sldId id="261" r:id="rId10"/>
    <p:sldId id="315" r:id="rId11"/>
    <p:sldId id="316" r:id="rId12"/>
    <p:sldId id="317" r:id="rId13"/>
    <p:sldId id="318" r:id="rId14"/>
    <p:sldId id="319" r:id="rId15"/>
    <p:sldId id="320" r:id="rId16"/>
    <p:sldId id="279" r:id="rId17"/>
    <p:sldId id="321" r:id="rId18"/>
    <p:sldId id="322" r:id="rId19"/>
    <p:sldId id="323" r:id="rId20"/>
    <p:sldId id="324" r:id="rId21"/>
    <p:sldId id="325" r:id="rId22"/>
    <p:sldId id="274" r:id="rId23"/>
    <p:sldId id="275" r:id="rId24"/>
    <p:sldId id="276" r:id="rId25"/>
    <p:sldId id="326" r:id="rId26"/>
    <p:sldId id="327" r:id="rId27"/>
    <p:sldId id="256" r:id="rId28"/>
    <p:sldId id="257" r:id="rId29"/>
    <p:sldId id="258" r:id="rId30"/>
    <p:sldId id="295" r:id="rId31"/>
    <p:sldId id="303" r:id="rId32"/>
    <p:sldId id="296" r:id="rId33"/>
    <p:sldId id="304" r:id="rId34"/>
    <p:sldId id="305" r:id="rId35"/>
    <p:sldId id="260" r:id="rId36"/>
    <p:sldId id="265" r:id="rId37"/>
    <p:sldId id="267" r:id="rId38"/>
    <p:sldId id="266" r:id="rId39"/>
    <p:sldId id="306" r:id="rId40"/>
    <p:sldId id="262" r:id="rId41"/>
    <p:sldId id="270" r:id="rId42"/>
    <p:sldId id="307" r:id="rId43"/>
    <p:sldId id="268" r:id="rId44"/>
    <p:sldId id="271" r:id="rId45"/>
    <p:sldId id="272" r:id="rId46"/>
    <p:sldId id="273" r:id="rId47"/>
    <p:sldId id="263" r:id="rId48"/>
    <p:sldId id="264" r:id="rId49"/>
    <p:sldId id="328" r:id="rId50"/>
    <p:sldId id="269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55"/>
    <p:restoredTop sz="94704"/>
  </p:normalViewPr>
  <p:slideViewPr>
    <p:cSldViewPr snapToGrid="0">
      <p:cViewPr varScale="1">
        <p:scale>
          <a:sx n="131" d="100"/>
          <a:sy n="131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slide" Target="slides/slide36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slide" Target="slides/slide39.xml" /><Relationship Id="rId47" Type="http://schemas.openxmlformats.org/officeDocument/2006/relationships/slide" Target="slides/slide44.xml" /><Relationship Id="rId50" Type="http://schemas.openxmlformats.org/officeDocument/2006/relationships/slide" Target="slides/slide47.xml" /><Relationship Id="rId55" Type="http://schemas.openxmlformats.org/officeDocument/2006/relationships/theme" Target="theme/theme1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slide" Target="slides/slide35.xml" /><Relationship Id="rId46" Type="http://schemas.openxmlformats.org/officeDocument/2006/relationships/slide" Target="slides/slide4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41" Type="http://schemas.openxmlformats.org/officeDocument/2006/relationships/slide" Target="slides/slide38.xml" /><Relationship Id="rId54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slide" Target="slides/slide37.xml" /><Relationship Id="rId45" Type="http://schemas.openxmlformats.org/officeDocument/2006/relationships/slide" Target="slides/slide42.xml" /><Relationship Id="rId53" Type="http://schemas.openxmlformats.org/officeDocument/2006/relationships/presProps" Target="presProp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49" Type="http://schemas.openxmlformats.org/officeDocument/2006/relationships/slide" Target="slides/slide46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4" Type="http://schemas.openxmlformats.org/officeDocument/2006/relationships/slide" Target="slides/slide41.xml" /><Relationship Id="rId52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slide" Target="slides/slide40.xml" /><Relationship Id="rId48" Type="http://schemas.openxmlformats.org/officeDocument/2006/relationships/slide" Target="slides/slide45.xml" /><Relationship Id="rId56" Type="http://schemas.openxmlformats.org/officeDocument/2006/relationships/tableStyles" Target="tableStyles.xml" /><Relationship Id="rId8" Type="http://schemas.openxmlformats.org/officeDocument/2006/relationships/slide" Target="slides/slide5.xml" /><Relationship Id="rId51" Type="http://schemas.openxmlformats.org/officeDocument/2006/relationships/slide" Target="slides/slide48.xml" /><Relationship Id="rId3" Type="http://schemas.openxmlformats.org/officeDocument/2006/relationships/slideMaster" Target="slideMasters/slideMaster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72DEE77-3187-42AD-9764-18A35F949ACA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prstGeom prst="rect">
            <a:avLst/>
          </a:prstGeom>
        </p:spPr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23" name="TextShape 3"/>
          <p:cNvSpPr txBox="1"/>
          <p:nvPr/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5376BF46-6B5B-4897-955B-7427F49FA873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prstGeom prst="rect">
            <a:avLst/>
          </a:prstGeom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28" name="TextShape 3"/>
          <p:cNvSpPr txBox="1"/>
          <p:nvPr/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039276AC-53C4-494E-A41E-412978CB484B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38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EEC31-525B-115E-E5B9-4F30B6A8E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9AE36-9C0F-AD56-592A-73483AB7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115A-3663-51D2-277B-5AA72969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9B9A-5749-564C-A7CD-E6B02AB86190}" type="datetimeFigureOut">
              <a:rPr lang="en-LK" smtClean="0"/>
              <a:t>09/06/2024</a:t>
            </a:fld>
            <a:endParaRPr lang="en-L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99573-07B9-DE2A-0ADF-F3B86065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15678-338C-2855-E340-FC4DACAB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203A-0744-0D43-8C43-A130A65048BE}" type="slidenum">
              <a:rPr lang="en-LK" smtClean="0"/>
              <a:t>‹#›</a:t>
            </a:fld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283796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838080" y="454680"/>
            <a:ext cx="10514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838080" y="454680"/>
            <a:ext cx="10514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454680"/>
            <a:ext cx="1051488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20.xml" /><Relationship Id="rId12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15.xml" /><Relationship Id="rId1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18.xml" /><Relationship Id="rId10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22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 /><Relationship Id="rId13" Type="http://schemas.openxmlformats.org/officeDocument/2006/relationships/theme" Target="../theme/theme3.xml" /><Relationship Id="rId3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32.xml" /><Relationship Id="rId12" Type="http://schemas.openxmlformats.org/officeDocument/2006/relationships/slideLayout" Target="../slideLayouts/slideLayout37.xml" /><Relationship Id="rId2" Type="http://schemas.openxmlformats.org/officeDocument/2006/relationships/slideLayout" Target="../slideLayouts/slideLayout27.xml" /><Relationship Id="rId1" Type="http://schemas.openxmlformats.org/officeDocument/2006/relationships/slideLayout" Target="../slideLayouts/slideLayout26.xml" /><Relationship Id="rId6" Type="http://schemas.openxmlformats.org/officeDocument/2006/relationships/slideLayout" Target="../slideLayouts/slideLayout31.xml" /><Relationship Id="rId11" Type="http://schemas.openxmlformats.org/officeDocument/2006/relationships/slideLayout" Target="../slideLayouts/slideLayout36.xml" /><Relationship Id="rId5" Type="http://schemas.openxmlformats.org/officeDocument/2006/relationships/slideLayout" Target="../slideLayouts/slideLayout30.xml" /><Relationship Id="rId10" Type="http://schemas.openxmlformats.org/officeDocument/2006/relationships/slideLayout" Target="../slideLayouts/slideLayout35.xml" /><Relationship Id="rId4" Type="http://schemas.openxmlformats.org/officeDocument/2006/relationships/slideLayout" Target="../slideLayouts/slideLayout29.xml" /><Relationship Id="rId9" Type="http://schemas.openxmlformats.org/officeDocument/2006/relationships/slideLayout" Target="../slideLayouts/slideLayout3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454680"/>
            <a:ext cx="10514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5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20.png" /><Relationship Id="rId7" Type="http://schemas.openxmlformats.org/officeDocument/2006/relationships/image" Target="../media/image24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3.png" /><Relationship Id="rId11" Type="http://schemas.openxmlformats.org/officeDocument/2006/relationships/image" Target="../media/image28.png" /><Relationship Id="rId5" Type="http://schemas.openxmlformats.org/officeDocument/2006/relationships/image" Target="../media/image22.png" /><Relationship Id="rId10" Type="http://schemas.openxmlformats.org/officeDocument/2006/relationships/image" Target="../media/image27.png" /><Relationship Id="rId4" Type="http://schemas.openxmlformats.org/officeDocument/2006/relationships/image" Target="../media/image21.png" /><Relationship Id="rId9" Type="http://schemas.openxmlformats.org/officeDocument/2006/relationships/image" Target="../media/image26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5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14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14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15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1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14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14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14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28.xml" /><Relationship Id="rId6" Type="http://schemas.openxmlformats.org/officeDocument/2006/relationships/image" Target="../media/image52.png" /><Relationship Id="rId5" Type="http://schemas.openxmlformats.org/officeDocument/2006/relationships/image" Target="../media/image51.png" /><Relationship Id="rId4" Type="http://schemas.openxmlformats.org/officeDocument/2006/relationships/image" Target="../media/image50.png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28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28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8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26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58.pn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 /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2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 /><Relationship Id="rId1" Type="http://schemas.openxmlformats.org/officeDocument/2006/relationships/slideLayout" Target="../slideLayouts/slideLayout26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 /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8.xml" /><Relationship Id="rId5" Type="http://schemas.openxmlformats.org/officeDocument/2006/relationships/image" Target="../media/image490.png" /><Relationship Id="rId4" Type="http://schemas.openxmlformats.org/officeDocument/2006/relationships/image" Target="../media/image62.png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26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 /><Relationship Id="rId2" Type="http://schemas.openxmlformats.org/officeDocument/2006/relationships/image" Target="../media/image63.png" /><Relationship Id="rId1" Type="http://schemas.openxmlformats.org/officeDocument/2006/relationships/slideLayout" Target="../slideLayouts/slideLayout26.xml" /><Relationship Id="rId5" Type="http://schemas.openxmlformats.org/officeDocument/2006/relationships/image" Target="../media/image320.png" /><Relationship Id="rId4" Type="http://schemas.openxmlformats.org/officeDocument/2006/relationships/image" Target="../media/image310.png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 /><Relationship Id="rId1" Type="http://schemas.openxmlformats.org/officeDocument/2006/relationships/slideLayout" Target="../slideLayouts/slideLayout26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 /><Relationship Id="rId1" Type="http://schemas.openxmlformats.org/officeDocument/2006/relationships/slideLayout" Target="../slideLayouts/slideLayout14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 /><Relationship Id="rId2" Type="http://schemas.openxmlformats.org/officeDocument/2006/relationships/image" Target="../media/image67.png" /><Relationship Id="rId1" Type="http://schemas.openxmlformats.org/officeDocument/2006/relationships/slideLayout" Target="../slideLayouts/slideLayout14.xml" /><Relationship Id="rId4" Type="http://schemas.openxmlformats.org/officeDocument/2006/relationships/image" Target="../media/image69.png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7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364542" y="128866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strike="noStrike" spc="-1" dirty="0">
                <a:solidFill>
                  <a:srgbClr val="000000"/>
                </a:solidFill>
                <a:latin typeface="Calibri Light"/>
              </a:rPr>
              <a:t>CME-Type II Event Analysis</a:t>
            </a:r>
          </a:p>
          <a:p>
            <a:pPr algn="ctr">
              <a:lnSpc>
                <a:spcPct val="90000"/>
              </a:lnSpc>
            </a:pPr>
            <a:r>
              <a:rPr lang="en-US" sz="6000" b="1" spc="-1" dirty="0">
                <a:solidFill>
                  <a:srgbClr val="000000"/>
                </a:solidFill>
                <a:latin typeface="Calibri Light"/>
              </a:rPr>
              <a:t>2014/12/05</a:t>
            </a:r>
            <a:endParaRPr lang="en-US" sz="60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4190189" y="5948280"/>
            <a:ext cx="3811623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Calibri"/>
              </a:rPr>
              <a:t>COSPAR CBW, 2024, SAMARKAND</a:t>
            </a:r>
            <a:endParaRPr lang="en-US" sz="2000" b="1" strike="noStrike" spc="-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33FED-73E7-353E-84B9-B3C531160AAF}"/>
              </a:ext>
            </a:extLst>
          </p:cNvPr>
          <p:cNvSpPr txBox="1"/>
          <p:nvPr/>
        </p:nvSpPr>
        <p:spPr>
          <a:xfrm>
            <a:off x="2887560" y="2987530"/>
            <a:ext cx="609760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Group Mentor : Nat Gopalswamy</a:t>
            </a:r>
            <a:endParaRPr lang="en-US" sz="1800" dirty="0"/>
          </a:p>
          <a:p>
            <a:pPr algn="ctr"/>
            <a:r>
              <a:rPr lang="en-GB" sz="1800" b="0" i="0" dirty="0" err="1">
                <a:solidFill>
                  <a:srgbClr val="202124"/>
                </a:solidFill>
                <a:effectLst/>
                <a:latin typeface="+mj-lt"/>
              </a:rPr>
              <a:t>Zavkiddin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en-GB" sz="1800" b="0" i="0" dirty="0" err="1">
                <a:solidFill>
                  <a:srgbClr val="202124"/>
                </a:solidFill>
                <a:effectLst/>
                <a:latin typeface="+mj-lt"/>
              </a:rPr>
              <a:t>Mirtoshev</a:t>
            </a:r>
            <a:endParaRPr lang="en-US" sz="1800" dirty="0">
              <a:latin typeface="+mj-lt"/>
            </a:endParaRPr>
          </a:p>
          <a:p>
            <a:pPr algn="ctr"/>
            <a:r>
              <a:rPr lang="en-US" sz="1800" dirty="0" err="1"/>
              <a:t>Bobosher</a:t>
            </a:r>
            <a:r>
              <a:rPr lang="en-US" sz="1800" dirty="0"/>
              <a:t> </a:t>
            </a:r>
            <a:r>
              <a:rPr lang="en-US" sz="1800" dirty="0" err="1"/>
              <a:t>Bakhriddinov</a:t>
            </a:r>
            <a:endParaRPr lang="en-US" sz="1800" dirty="0"/>
          </a:p>
          <a:p>
            <a:pPr algn="ctr"/>
            <a:r>
              <a:rPr lang="en-US" sz="1800" dirty="0" err="1"/>
              <a:t>Farhod</a:t>
            </a:r>
            <a:r>
              <a:rPr lang="en-US" sz="1800" dirty="0"/>
              <a:t> </a:t>
            </a:r>
            <a:r>
              <a:rPr lang="en-US" sz="1800" dirty="0" err="1"/>
              <a:t>Shokirov</a:t>
            </a:r>
            <a:endParaRPr lang="en-US" sz="1800" dirty="0"/>
          </a:p>
          <a:p>
            <a:pPr algn="ctr"/>
            <a:r>
              <a:rPr lang="en-US" sz="1800" dirty="0" err="1"/>
              <a:t>Salokhiddin</a:t>
            </a:r>
            <a:r>
              <a:rPr lang="en-US" sz="1800" dirty="0"/>
              <a:t> Ergashev</a:t>
            </a:r>
          </a:p>
          <a:p>
            <a:pPr algn="ctr"/>
            <a:r>
              <a:rPr lang="en-US" sz="1800" dirty="0" err="1"/>
              <a:t>Sherzod</a:t>
            </a:r>
            <a:r>
              <a:rPr lang="en-US" sz="1800" dirty="0"/>
              <a:t> </a:t>
            </a:r>
            <a:r>
              <a:rPr lang="en-US" sz="1800" dirty="0" err="1"/>
              <a:t>Sayfiyev</a:t>
            </a:r>
            <a:endParaRPr lang="en-US" sz="1800" dirty="0"/>
          </a:p>
          <a:p>
            <a:pPr algn="ctr"/>
            <a:r>
              <a:rPr lang="en-US" sz="1800" dirty="0" err="1"/>
              <a:t>Abdujalol</a:t>
            </a:r>
            <a:r>
              <a:rPr lang="en-US" sz="1800" dirty="0"/>
              <a:t> Safarov</a:t>
            </a:r>
          </a:p>
          <a:p>
            <a:pPr algn="ctr"/>
            <a:r>
              <a:rPr lang="en-US" sz="1800" dirty="0" err="1"/>
              <a:t>Sahan</a:t>
            </a:r>
            <a:r>
              <a:rPr lang="en-US" sz="1800" dirty="0"/>
              <a:t> Liyanage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3"/>
          <p:cNvPicPr/>
          <p:nvPr/>
        </p:nvPicPr>
        <p:blipFill>
          <a:blip r:embed="rId2"/>
          <a:stretch/>
        </p:blipFill>
        <p:spPr>
          <a:xfrm>
            <a:off x="2383200" y="447120"/>
            <a:ext cx="6834600" cy="4895280"/>
          </a:xfrm>
          <a:prstGeom prst="rect">
            <a:avLst/>
          </a:prstGeom>
          <a:ln>
            <a:noFill/>
          </a:ln>
        </p:spPr>
      </p:pic>
      <p:sp>
        <p:nvSpPr>
          <p:cNvPr id="292" name="CustomShape 1"/>
          <p:cNvSpPr/>
          <p:nvPr/>
        </p:nvSpPr>
        <p:spPr>
          <a:xfrm>
            <a:off x="622080" y="5527440"/>
            <a:ext cx="10947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CME and Shock Height-Time Plot for the Early Type II Radio Burst.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622080" y="6041520"/>
            <a:ext cx="10947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Shows the gap between the CME and the Shock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8019360" y="3588840"/>
            <a:ext cx="889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(linear)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7924250" y="5306172"/>
            <a:ext cx="378504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Equation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22467-E1AF-2D3B-8A29-AB8DFBEB7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19" y="5983213"/>
            <a:ext cx="4076702" cy="260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46D78C-900E-7F92-A0A1-827D3DD2EF66}"/>
              </a:ext>
            </a:extLst>
          </p:cNvPr>
          <p:cNvSpPr/>
          <p:nvPr/>
        </p:nvSpPr>
        <p:spPr>
          <a:xfrm>
            <a:off x="7609490" y="5801710"/>
            <a:ext cx="4435365" cy="604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457920" y="315000"/>
            <a:ext cx="7882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Shock wave through the streamer</a:t>
            </a:r>
            <a:endParaRPr lang="en-US" sz="3600" b="0" strike="noStrike" spc="-1">
              <a:latin typeface="Arial"/>
            </a:endParaRPr>
          </a:p>
        </p:txBody>
      </p:sp>
      <p:grpSp>
        <p:nvGrpSpPr>
          <p:cNvPr id="297" name="Group 2"/>
          <p:cNvGrpSpPr/>
          <p:nvPr/>
        </p:nvGrpSpPr>
        <p:grpSpPr>
          <a:xfrm>
            <a:off x="695880" y="1204200"/>
            <a:ext cx="5399640" cy="4931640"/>
            <a:chOff x="695880" y="1204200"/>
            <a:chExt cx="5399640" cy="4931640"/>
          </a:xfrm>
        </p:grpSpPr>
        <p:pic>
          <p:nvPicPr>
            <p:cNvPr id="298" name="Picture 4"/>
            <p:cNvPicPr/>
            <p:nvPr/>
          </p:nvPicPr>
          <p:blipFill>
            <a:blip r:embed="rId2"/>
            <a:srcRect l="15646" t="15380" r="15270" b="23984"/>
            <a:stretch/>
          </p:blipFill>
          <p:spPr>
            <a:xfrm>
              <a:off x="695880" y="1204200"/>
              <a:ext cx="5399640" cy="4931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9" name="CustomShape 3"/>
            <p:cNvSpPr/>
            <p:nvPr/>
          </p:nvSpPr>
          <p:spPr>
            <a:xfrm>
              <a:off x="4399560" y="3640680"/>
              <a:ext cx="136944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248.06°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300" name="CustomShape 4"/>
            <p:cNvSpPr/>
            <p:nvPr/>
          </p:nvSpPr>
          <p:spPr>
            <a:xfrm>
              <a:off x="4282560" y="4424040"/>
              <a:ext cx="136944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1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263.06°</a:t>
              </a:r>
              <a:endParaRPr lang="en-US" sz="1200" b="0" strike="noStrike" spc="-1">
                <a:latin typeface="Arial"/>
              </a:endParaRPr>
            </a:p>
          </p:txBody>
        </p:sp>
        <p:pic>
          <p:nvPicPr>
            <p:cNvPr id="301" name="Picture 6"/>
            <p:cNvPicPr/>
            <p:nvPr/>
          </p:nvPicPr>
          <p:blipFill>
            <a:blip r:embed="rId3">
              <a:alphaModFix amt="73000"/>
            </a:blip>
            <a:stretch/>
          </p:blipFill>
          <p:spPr>
            <a:xfrm>
              <a:off x="2555640" y="2992320"/>
              <a:ext cx="1646640" cy="1726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2" name="Line 5"/>
            <p:cNvSpPr/>
            <p:nvPr/>
          </p:nvSpPr>
          <p:spPr>
            <a:xfrm flipH="1" flipV="1">
              <a:off x="3378960" y="3855600"/>
              <a:ext cx="1285200" cy="543600"/>
            </a:xfrm>
            <a:prstGeom prst="line">
              <a:avLst/>
            </a:prstGeom>
            <a:ln w="1908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303" name="Line 6"/>
            <p:cNvSpPr/>
            <p:nvPr/>
          </p:nvSpPr>
          <p:spPr>
            <a:xfrm flipH="1" flipV="1">
              <a:off x="3378960" y="3855600"/>
              <a:ext cx="1369800" cy="164520"/>
            </a:xfrm>
            <a:prstGeom prst="line">
              <a:avLst/>
            </a:prstGeom>
            <a:ln w="1908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</p:grpSp>
      <p:sp>
        <p:nvSpPr>
          <p:cNvPr id="304" name="CustomShape 7"/>
          <p:cNvSpPr/>
          <p:nvPr/>
        </p:nvSpPr>
        <p:spPr>
          <a:xfrm>
            <a:off x="4845240" y="3161880"/>
            <a:ext cx="987480" cy="2728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Streamer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05" name="CustomShape 8"/>
          <p:cNvSpPr/>
          <p:nvPr/>
        </p:nvSpPr>
        <p:spPr>
          <a:xfrm>
            <a:off x="3599280" y="5330520"/>
            <a:ext cx="987480" cy="2728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CME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6" name="CustomShape 9"/>
          <p:cNvSpPr/>
          <p:nvPr/>
        </p:nvSpPr>
        <p:spPr>
          <a:xfrm>
            <a:off x="4399560" y="2031120"/>
            <a:ext cx="987480" cy="2728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LASCO C2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7" name="CustomShape 10"/>
          <p:cNvSpPr/>
          <p:nvPr/>
        </p:nvSpPr>
        <p:spPr>
          <a:xfrm>
            <a:off x="1594800" y="2078640"/>
            <a:ext cx="987480" cy="2728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SDO/AIA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8" name="CustomShape 11"/>
          <p:cNvSpPr/>
          <p:nvPr/>
        </p:nvSpPr>
        <p:spPr>
          <a:xfrm flipH="1">
            <a:off x="4482360" y="2419560"/>
            <a:ext cx="361800" cy="469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bg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309" name="CustomShape 12"/>
          <p:cNvSpPr/>
          <p:nvPr/>
        </p:nvSpPr>
        <p:spPr>
          <a:xfrm flipH="1">
            <a:off x="5241240" y="3493440"/>
            <a:ext cx="205200" cy="49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bg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310" name="CustomShape 13"/>
          <p:cNvSpPr/>
          <p:nvPr/>
        </p:nvSpPr>
        <p:spPr>
          <a:xfrm flipH="1" flipV="1">
            <a:off x="3964320" y="4234680"/>
            <a:ext cx="56520" cy="102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bg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311" name="CustomShape 14"/>
          <p:cNvSpPr/>
          <p:nvPr/>
        </p:nvSpPr>
        <p:spPr>
          <a:xfrm>
            <a:off x="2207880" y="2448720"/>
            <a:ext cx="700200" cy="85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bg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pic>
        <p:nvPicPr>
          <p:cNvPr id="312" name="Picture 32"/>
          <p:cNvPicPr/>
          <p:nvPr/>
        </p:nvPicPr>
        <p:blipFill>
          <a:blip r:embed="rId4"/>
          <a:stretch/>
        </p:blipFill>
        <p:spPr>
          <a:xfrm>
            <a:off x="6323400" y="1245960"/>
            <a:ext cx="5598360" cy="2741040"/>
          </a:xfrm>
          <a:prstGeom prst="rect">
            <a:avLst/>
          </a:prstGeom>
          <a:ln>
            <a:noFill/>
          </a:ln>
        </p:spPr>
      </p:pic>
      <p:sp>
        <p:nvSpPr>
          <p:cNvPr id="313" name="CustomShape 15"/>
          <p:cNvSpPr/>
          <p:nvPr/>
        </p:nvSpPr>
        <p:spPr>
          <a:xfrm>
            <a:off x="6274080" y="4127760"/>
            <a:ext cx="544968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 shock is traveling through streamer. The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alfven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speed of the streamer region is low, that would help to strengthen the shock. This could be the reason to the first type II radio burst.</a:t>
            </a:r>
            <a:endParaRPr lang="en-US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Also L may be small (the streamer section transited by the shock)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838080" y="365040"/>
            <a:ext cx="430092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df/dt = 4×10</a:t>
            </a:r>
            <a:r>
              <a:rPr lang="en-US" sz="4400" b="0" strike="noStrike" spc="-1" baseline="30000">
                <a:solidFill>
                  <a:srgbClr val="000000"/>
                </a:solidFill>
                <a:latin typeface="Calibri Light"/>
                <a:ea typeface="DejaVu Sans"/>
              </a:rPr>
              <a:t>-4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f</a:t>
            </a:r>
            <a:r>
              <a:rPr lang="en-US" sz="4400" b="0" strike="noStrike" spc="-1" baseline="30000">
                <a:solidFill>
                  <a:srgbClr val="000000"/>
                </a:solidFill>
                <a:latin typeface="Calibri Light"/>
                <a:ea typeface="DejaVu Sans"/>
              </a:rPr>
              <a:t>1.27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15" name="Content Placeholder 3"/>
          <p:cNvPicPr/>
          <p:nvPr/>
        </p:nvPicPr>
        <p:blipFill>
          <a:blip r:embed="rId2"/>
          <a:stretch/>
        </p:blipFill>
        <p:spPr>
          <a:xfrm>
            <a:off x="2252520" y="2067840"/>
            <a:ext cx="7686000" cy="3866400"/>
          </a:xfrm>
          <a:prstGeom prst="rect">
            <a:avLst/>
          </a:prstGeom>
          <a:ln>
            <a:noFill/>
          </a:ln>
        </p:spPr>
      </p:pic>
      <p:sp>
        <p:nvSpPr>
          <p:cNvPr id="316" name="CustomShape 2"/>
          <p:cNvSpPr/>
          <p:nvPr/>
        </p:nvSpPr>
        <p:spPr>
          <a:xfrm>
            <a:off x="7156080" y="6202080"/>
            <a:ext cx="4094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Gopalswamy et al. 2009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8475480" y="2280960"/>
            <a:ext cx="127440" cy="11772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318" name="CustomShape 4"/>
          <p:cNvSpPr/>
          <p:nvPr/>
        </p:nvSpPr>
        <p:spPr>
          <a:xfrm>
            <a:off x="7974000" y="570240"/>
            <a:ext cx="36079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Early type II drift rate is higher than the distribution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looks like an outlier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 flipH="1">
            <a:off x="8691840" y="1493640"/>
            <a:ext cx="530640" cy="78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L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44A34-92FB-46F5-501B-D77A51A5A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46" y="1311614"/>
            <a:ext cx="2119504" cy="521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9B9B6-5504-F1C4-C568-31C72630ED75}"/>
              </a:ext>
            </a:extLst>
          </p:cNvPr>
          <p:cNvSpPr/>
          <p:nvPr/>
        </p:nvSpPr>
        <p:spPr>
          <a:xfrm>
            <a:off x="5559972" y="1219200"/>
            <a:ext cx="2414028" cy="746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1828800" y="274680"/>
            <a:ext cx="8381160" cy="71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5000"/>
          </a:bodyPr>
          <a:lstStyle/>
          <a:p>
            <a:pPr>
              <a:lnSpc>
                <a:spcPct val="9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Where in the Corona do shocks form? Statistics</a:t>
            </a:r>
            <a:endParaRPr lang="en-US" sz="3600" b="0" strike="noStrike" spc="-1">
              <a:latin typeface="Arial"/>
            </a:endParaRPr>
          </a:p>
        </p:txBody>
      </p:sp>
      <p:pic>
        <p:nvPicPr>
          <p:cNvPr id="321" name="Picture 2"/>
          <p:cNvPicPr/>
          <p:nvPr/>
        </p:nvPicPr>
        <p:blipFill>
          <a:blip r:embed="rId2"/>
          <a:stretch/>
        </p:blipFill>
        <p:spPr>
          <a:xfrm>
            <a:off x="3429000" y="1066680"/>
            <a:ext cx="5371560" cy="5405400"/>
          </a:xfrm>
          <a:prstGeom prst="rect">
            <a:avLst/>
          </a:prstGeom>
          <a:ln>
            <a:noFill/>
          </a:ln>
        </p:spPr>
      </p:pic>
      <p:sp>
        <p:nvSpPr>
          <p:cNvPr id="322" name="CustomShape 2"/>
          <p:cNvSpPr/>
          <p:nvPr/>
        </p:nvSpPr>
        <p:spPr>
          <a:xfrm>
            <a:off x="8785800" y="1981080"/>
            <a:ext cx="1645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 = 1.2x10</a:t>
            </a:r>
            <a:r>
              <a:rPr lang="en-US" sz="18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cm</a:t>
            </a:r>
            <a:r>
              <a:rPr lang="en-US" sz="18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-3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 flipH="1" flipV="1">
            <a:off x="8000280" y="1675800"/>
            <a:ext cx="1294560" cy="30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70DFF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324" name="CustomShape 4"/>
          <p:cNvSpPr/>
          <p:nvPr/>
        </p:nvSpPr>
        <p:spPr>
          <a:xfrm>
            <a:off x="1532160" y="1981080"/>
            <a:ext cx="1692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70DFF"/>
                </a:solidFill>
                <a:latin typeface="Calibri"/>
                <a:ea typeface="DejaVu Sans"/>
              </a:rPr>
              <a:t>32 Type II bursts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70DFF"/>
                </a:solidFill>
                <a:latin typeface="Calibri"/>
                <a:ea typeface="DejaVu Sans"/>
              </a:rPr>
              <a:t>STEREO CMEs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5" name="CustomShape 5"/>
          <p:cNvSpPr/>
          <p:nvPr/>
        </p:nvSpPr>
        <p:spPr>
          <a:xfrm>
            <a:off x="1611000" y="4267080"/>
            <a:ext cx="158904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70DFF"/>
                </a:solidFill>
                <a:latin typeface="Calibri"/>
                <a:ea typeface="DejaVu Sans"/>
              </a:rPr>
              <a:t>Type II heights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70DFF"/>
                </a:solidFill>
                <a:latin typeface="Calibri"/>
                <a:ea typeface="DejaVu Sans"/>
              </a:rPr>
              <a:t>indicate overall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70DFF"/>
                </a:solidFill>
                <a:latin typeface="Calibri"/>
                <a:ea typeface="DejaVu Sans"/>
              </a:rPr>
              <a:t>density decline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70DFF"/>
                </a:solidFill>
                <a:latin typeface="Calibri"/>
                <a:ea typeface="DejaVu Sans"/>
              </a:rPr>
              <a:t>with height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6" name="CustomShape 6"/>
          <p:cNvSpPr/>
          <p:nvPr/>
        </p:nvSpPr>
        <p:spPr>
          <a:xfrm>
            <a:off x="4807800" y="1676520"/>
            <a:ext cx="1358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CME ht @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Type II onset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7" name="CustomShape 7"/>
          <p:cNvSpPr/>
          <p:nvPr/>
        </p:nvSpPr>
        <p:spPr>
          <a:xfrm>
            <a:off x="7168680" y="1828800"/>
            <a:ext cx="15447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Type II starting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frequencies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328" name="CustomShape 8"/>
          <p:cNvSpPr/>
          <p:nvPr/>
        </p:nvSpPr>
        <p:spPr>
          <a:xfrm>
            <a:off x="7558920" y="6472800"/>
            <a:ext cx="2930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Gopalswamy et al. 2013 AdSR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9" name="CustomShape 9"/>
          <p:cNvSpPr/>
          <p:nvPr/>
        </p:nvSpPr>
        <p:spPr>
          <a:xfrm>
            <a:off x="8778240" y="4114800"/>
            <a:ext cx="196092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model: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exponential fall off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of n with a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hydrostatic scale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height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02845-07E1-1BDE-420A-0756AB569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35" y="1443894"/>
            <a:ext cx="562610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A020A2-0286-5F08-E7D2-63307B69D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35" y="2270368"/>
            <a:ext cx="54102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6E3CFE-52A7-E059-59AD-ACF6C0982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57" y="2959004"/>
            <a:ext cx="1854200" cy="33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910A9-1728-053E-3F1C-03D255E44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57" y="3557712"/>
            <a:ext cx="2705100" cy="33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ECEA6F-E538-D52A-FC48-3DABE3212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5" y="4181430"/>
            <a:ext cx="3873500" cy="34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A040CB-9DFD-B58B-15F9-5E6E33A1B9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93" y="4810706"/>
            <a:ext cx="3454400" cy="31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04F647-8B56-5DDB-5671-E31551E2EB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93" y="5395195"/>
            <a:ext cx="4406900" cy="33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AAE5D1-CE80-9B9E-3C33-296591CA08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84" y="3125157"/>
            <a:ext cx="1475239" cy="8651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CE0538-D213-FBBF-A41D-8C63E250BD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73" y="3997915"/>
            <a:ext cx="2705100" cy="7152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D7C9BF-F2BF-7495-FCD1-5FA5A1C592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78" y="5006661"/>
            <a:ext cx="3124200" cy="4699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037DC4-6667-BF9A-442F-D0A635B3A8CD}"/>
              </a:ext>
            </a:extLst>
          </p:cNvPr>
          <p:cNvSpPr txBox="1"/>
          <p:nvPr/>
        </p:nvSpPr>
        <p:spPr>
          <a:xfrm>
            <a:off x="727969" y="275208"/>
            <a:ext cx="8096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3200" b="1" dirty="0"/>
              <a:t>Reverse Calculation for Finding Alpha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DFABD0-83C6-2C92-B082-C4A3BA1A46AB}"/>
              </a:ext>
            </a:extLst>
          </p:cNvPr>
          <p:cNvSpPr txBox="1"/>
          <p:nvPr/>
        </p:nvSpPr>
        <p:spPr>
          <a:xfrm>
            <a:off x="6653335" y="2244283"/>
            <a:ext cx="433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2400" dirty="0"/>
              <a:t>Slightly higher from 1.29</a:t>
            </a:r>
          </a:p>
        </p:txBody>
      </p:sp>
    </p:spTree>
    <p:extLst>
      <p:ext uri="{BB962C8B-B14F-4D97-AF65-F5344CB8AC3E}">
        <p14:creationId xmlns:p14="http://schemas.microsoft.com/office/powerpoint/2010/main" val="185371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oup 1"/>
          <p:cNvGrpSpPr/>
          <p:nvPr/>
        </p:nvGrpSpPr>
        <p:grpSpPr>
          <a:xfrm>
            <a:off x="1040400" y="557280"/>
            <a:ext cx="6011280" cy="5870880"/>
            <a:chOff x="1040400" y="557280"/>
            <a:chExt cx="6011280" cy="5870880"/>
          </a:xfrm>
        </p:grpSpPr>
        <p:pic>
          <p:nvPicPr>
            <p:cNvPr id="334" name="Picture 2"/>
            <p:cNvPicPr/>
            <p:nvPr/>
          </p:nvPicPr>
          <p:blipFill>
            <a:blip r:embed="rId2"/>
            <a:stretch/>
          </p:blipFill>
          <p:spPr>
            <a:xfrm>
              <a:off x="1040760" y="3556800"/>
              <a:ext cx="2871360" cy="2871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5" name="Picture 4"/>
            <p:cNvPicPr/>
            <p:nvPr/>
          </p:nvPicPr>
          <p:blipFill>
            <a:blip r:embed="rId3"/>
            <a:stretch/>
          </p:blipFill>
          <p:spPr>
            <a:xfrm>
              <a:off x="4179960" y="3556800"/>
              <a:ext cx="2871360" cy="28713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36" name="Group 2"/>
            <p:cNvGrpSpPr/>
            <p:nvPr/>
          </p:nvGrpSpPr>
          <p:grpSpPr>
            <a:xfrm>
              <a:off x="1040400" y="557280"/>
              <a:ext cx="6011280" cy="5496480"/>
              <a:chOff x="1040400" y="557280"/>
              <a:chExt cx="6011280" cy="5496480"/>
            </a:xfrm>
          </p:grpSpPr>
          <p:grpSp>
            <p:nvGrpSpPr>
              <p:cNvPr id="337" name="Group 3"/>
              <p:cNvGrpSpPr/>
              <p:nvPr/>
            </p:nvGrpSpPr>
            <p:grpSpPr>
              <a:xfrm>
                <a:off x="1040400" y="557280"/>
                <a:ext cx="2872080" cy="5484960"/>
                <a:chOff x="1040400" y="557280"/>
                <a:chExt cx="2872080" cy="5484960"/>
              </a:xfrm>
            </p:grpSpPr>
            <p:pic>
              <p:nvPicPr>
                <p:cNvPr id="338" name="Picture 6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1040760" y="557280"/>
                  <a:ext cx="2871360" cy="287136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39" name="Line 4"/>
                <p:cNvSpPr/>
                <p:nvPr/>
              </p:nvSpPr>
              <p:spPr>
                <a:xfrm>
                  <a:off x="2476440" y="784800"/>
                  <a:ext cx="0" cy="2279160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endParaRPr lang="en-LK"/>
                </a:p>
              </p:txBody>
            </p:sp>
            <p:sp>
              <p:nvSpPr>
                <p:cNvPr id="340" name="Line 5"/>
                <p:cNvSpPr/>
                <p:nvPr/>
              </p:nvSpPr>
              <p:spPr>
                <a:xfrm>
                  <a:off x="1040400" y="1992960"/>
                  <a:ext cx="2872080" cy="0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endParaRPr lang="en-LK"/>
                </a:p>
              </p:txBody>
            </p:sp>
            <p:sp>
              <p:nvSpPr>
                <p:cNvPr id="341" name="Line 6"/>
                <p:cNvSpPr/>
                <p:nvPr/>
              </p:nvSpPr>
              <p:spPr>
                <a:xfrm>
                  <a:off x="2476440" y="1992960"/>
                  <a:ext cx="1436040" cy="551160"/>
                </a:xfrm>
                <a:prstGeom prst="line">
                  <a:avLst/>
                </a:prstGeom>
                <a:ln w="28440">
                  <a:solidFill>
                    <a:srgbClr val="FFFF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endParaRPr lang="en-LK"/>
                </a:p>
              </p:txBody>
            </p:sp>
            <p:sp>
              <p:nvSpPr>
                <p:cNvPr id="342" name="Line 7"/>
                <p:cNvSpPr/>
                <p:nvPr/>
              </p:nvSpPr>
              <p:spPr>
                <a:xfrm>
                  <a:off x="2476440" y="4971240"/>
                  <a:ext cx="1436040" cy="551160"/>
                </a:xfrm>
                <a:prstGeom prst="line">
                  <a:avLst/>
                </a:prstGeom>
                <a:ln w="28440">
                  <a:solidFill>
                    <a:srgbClr val="FFFF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endParaRPr lang="en-LK"/>
                </a:p>
              </p:txBody>
            </p:sp>
            <p:sp>
              <p:nvSpPr>
                <p:cNvPr id="343" name="Line 8"/>
                <p:cNvSpPr/>
                <p:nvPr/>
              </p:nvSpPr>
              <p:spPr>
                <a:xfrm>
                  <a:off x="2476440" y="3763080"/>
                  <a:ext cx="0" cy="2279160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endParaRPr lang="en-LK"/>
                </a:p>
              </p:txBody>
            </p:sp>
            <p:sp>
              <p:nvSpPr>
                <p:cNvPr id="344" name="Line 9"/>
                <p:cNvSpPr/>
                <p:nvPr/>
              </p:nvSpPr>
              <p:spPr>
                <a:xfrm>
                  <a:off x="1040400" y="4971240"/>
                  <a:ext cx="2872080" cy="0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endParaRPr lang="en-LK"/>
                </a:p>
              </p:txBody>
            </p:sp>
          </p:grpSp>
          <p:pic>
            <p:nvPicPr>
              <p:cNvPr id="345" name="Picture 8"/>
              <p:cNvPicPr/>
              <p:nvPr/>
            </p:nvPicPr>
            <p:blipFill>
              <a:blip r:embed="rId5"/>
              <a:stretch/>
            </p:blipFill>
            <p:spPr>
              <a:xfrm>
                <a:off x="4179960" y="557280"/>
                <a:ext cx="2871360" cy="28713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46" name="Line 10"/>
              <p:cNvSpPr/>
              <p:nvPr/>
            </p:nvSpPr>
            <p:spPr>
              <a:xfrm>
                <a:off x="5615640" y="796320"/>
                <a:ext cx="0" cy="2279160"/>
              </a:xfrm>
              <a:prstGeom prst="line">
                <a:avLst/>
              </a:prstGeom>
              <a:ln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n-LK"/>
              </a:p>
            </p:txBody>
          </p:sp>
          <p:sp>
            <p:nvSpPr>
              <p:cNvPr id="347" name="Line 11"/>
              <p:cNvSpPr/>
              <p:nvPr/>
            </p:nvSpPr>
            <p:spPr>
              <a:xfrm>
                <a:off x="4179960" y="2004480"/>
                <a:ext cx="2871720" cy="0"/>
              </a:xfrm>
              <a:prstGeom prst="line">
                <a:avLst/>
              </a:prstGeom>
              <a:ln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n-LK"/>
              </a:p>
            </p:txBody>
          </p:sp>
          <p:sp>
            <p:nvSpPr>
              <p:cNvPr id="348" name="Line 12"/>
              <p:cNvSpPr/>
              <p:nvPr/>
            </p:nvSpPr>
            <p:spPr>
              <a:xfrm>
                <a:off x="5615640" y="2004480"/>
                <a:ext cx="1436040" cy="551160"/>
              </a:xfrm>
              <a:prstGeom prst="line">
                <a:avLst/>
              </a:prstGeom>
              <a:ln w="28440">
                <a:solidFill>
                  <a:srgbClr val="FFFF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n-LK"/>
              </a:p>
            </p:txBody>
          </p:sp>
          <p:sp>
            <p:nvSpPr>
              <p:cNvPr id="349" name="Line 13"/>
              <p:cNvSpPr/>
              <p:nvPr/>
            </p:nvSpPr>
            <p:spPr>
              <a:xfrm>
                <a:off x="5615640" y="3774600"/>
                <a:ext cx="0" cy="2279160"/>
              </a:xfrm>
              <a:prstGeom prst="line">
                <a:avLst/>
              </a:prstGeom>
              <a:ln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n-LK"/>
              </a:p>
            </p:txBody>
          </p:sp>
          <p:sp>
            <p:nvSpPr>
              <p:cNvPr id="350" name="Line 14"/>
              <p:cNvSpPr/>
              <p:nvPr/>
            </p:nvSpPr>
            <p:spPr>
              <a:xfrm>
                <a:off x="4179960" y="4982400"/>
                <a:ext cx="2871720" cy="0"/>
              </a:xfrm>
              <a:prstGeom prst="line">
                <a:avLst/>
              </a:prstGeom>
              <a:ln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n-LK"/>
              </a:p>
            </p:txBody>
          </p:sp>
          <p:sp>
            <p:nvSpPr>
              <p:cNvPr id="351" name="Line 15"/>
              <p:cNvSpPr/>
              <p:nvPr/>
            </p:nvSpPr>
            <p:spPr>
              <a:xfrm>
                <a:off x="5615640" y="4982400"/>
                <a:ext cx="1436040" cy="551160"/>
              </a:xfrm>
              <a:prstGeom prst="line">
                <a:avLst/>
              </a:prstGeom>
              <a:ln w="28440">
                <a:solidFill>
                  <a:srgbClr val="FFFF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n-LK"/>
              </a:p>
            </p:txBody>
          </p:sp>
        </p:grpSp>
      </p:grpSp>
      <p:sp>
        <p:nvSpPr>
          <p:cNvPr id="352" name="CustomShape 16"/>
          <p:cNvSpPr/>
          <p:nvPr/>
        </p:nvSpPr>
        <p:spPr>
          <a:xfrm>
            <a:off x="7319520" y="1316880"/>
            <a:ext cx="414828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CME is mostly expanding northwards instead of expanding radially.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53" name="CustomShape 17"/>
          <p:cNvSpPr/>
          <p:nvPr/>
        </p:nvSpPr>
        <p:spPr>
          <a:xfrm>
            <a:off x="7319520" y="3095280"/>
            <a:ext cx="41482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 corona hole can be seen in the southern part of the sun.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54" name="CustomShape 18"/>
          <p:cNvSpPr/>
          <p:nvPr/>
        </p:nvSpPr>
        <p:spPr>
          <a:xfrm>
            <a:off x="7319520" y="4596480"/>
            <a:ext cx="41482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Since the magnetic pressure is higher in the coronal hole, it pushes CME to the northward.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55" name="CustomShape 19"/>
          <p:cNvSpPr/>
          <p:nvPr/>
        </p:nvSpPr>
        <p:spPr>
          <a:xfrm>
            <a:off x="7787160" y="403200"/>
            <a:ext cx="34902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Discussion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56" name="CustomShape 20"/>
          <p:cNvSpPr/>
          <p:nvPr/>
        </p:nvSpPr>
        <p:spPr>
          <a:xfrm>
            <a:off x="3215160" y="2723400"/>
            <a:ext cx="1051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coronal hole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57" name="CustomShape 21"/>
          <p:cNvSpPr/>
          <p:nvPr/>
        </p:nvSpPr>
        <p:spPr>
          <a:xfrm flipH="1" flipV="1">
            <a:off x="2743200" y="2722680"/>
            <a:ext cx="648720" cy="34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bg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roup 1"/>
          <p:cNvGrpSpPr/>
          <p:nvPr/>
        </p:nvGrpSpPr>
        <p:grpSpPr>
          <a:xfrm>
            <a:off x="51480" y="1132200"/>
            <a:ext cx="6069960" cy="4552560"/>
            <a:chOff x="51480" y="1132200"/>
            <a:chExt cx="6069960" cy="4552560"/>
          </a:xfrm>
        </p:grpSpPr>
        <p:pic>
          <p:nvPicPr>
            <p:cNvPr id="359" name="Picture 2"/>
            <p:cNvPicPr/>
            <p:nvPr/>
          </p:nvPicPr>
          <p:blipFill>
            <a:blip r:embed="rId2"/>
            <a:stretch/>
          </p:blipFill>
          <p:spPr>
            <a:xfrm>
              <a:off x="51480" y="1132200"/>
              <a:ext cx="6069960" cy="4552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0" name="Line 2"/>
            <p:cNvSpPr/>
            <p:nvPr/>
          </p:nvSpPr>
          <p:spPr>
            <a:xfrm flipV="1">
              <a:off x="2718360" y="1269360"/>
              <a:ext cx="0" cy="4240440"/>
            </a:xfrm>
            <a:prstGeom prst="line">
              <a:avLst/>
            </a:prstGeom>
            <a:ln w="19080">
              <a:solidFill>
                <a:srgbClr val="FF0000"/>
              </a:solidFill>
              <a:rou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361" name="CustomShape 3"/>
            <p:cNvSpPr/>
            <p:nvPr/>
          </p:nvSpPr>
          <p:spPr>
            <a:xfrm>
              <a:off x="3332880" y="1466640"/>
              <a:ext cx="2401200" cy="363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No SEP event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362" name="CustomShape 4"/>
            <p:cNvSpPr/>
            <p:nvPr/>
          </p:nvSpPr>
          <p:spPr>
            <a:xfrm>
              <a:off x="3086640" y="3575880"/>
              <a:ext cx="2401200" cy="363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Our CME</a:t>
              </a:r>
              <a:endParaRPr lang="en-US" sz="1800" b="0" strike="noStrike" spc="-1">
                <a:latin typeface="Arial"/>
              </a:endParaRPr>
            </a:p>
          </p:txBody>
        </p:sp>
      </p:grpSp>
      <p:grpSp>
        <p:nvGrpSpPr>
          <p:cNvPr id="363" name="Group 5"/>
          <p:cNvGrpSpPr/>
          <p:nvPr/>
        </p:nvGrpSpPr>
        <p:grpSpPr>
          <a:xfrm>
            <a:off x="6121800" y="1589400"/>
            <a:ext cx="5830200" cy="3682080"/>
            <a:chOff x="6121800" y="1589400"/>
            <a:chExt cx="5830200" cy="3682080"/>
          </a:xfrm>
        </p:grpSpPr>
        <p:pic>
          <p:nvPicPr>
            <p:cNvPr id="364" name="Picture 2"/>
            <p:cNvPicPr/>
            <p:nvPr/>
          </p:nvPicPr>
          <p:blipFill>
            <a:blip r:embed="rId3"/>
            <a:stretch/>
          </p:blipFill>
          <p:spPr>
            <a:xfrm>
              <a:off x="6121800" y="1589400"/>
              <a:ext cx="5830200" cy="3682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5" name="Line 6"/>
            <p:cNvSpPr/>
            <p:nvPr/>
          </p:nvSpPr>
          <p:spPr>
            <a:xfrm flipV="1">
              <a:off x="6697080" y="1713600"/>
              <a:ext cx="0" cy="3429720"/>
            </a:xfrm>
            <a:prstGeom prst="line">
              <a:avLst/>
            </a:prstGeom>
            <a:ln w="19080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366" name="CustomShape 7"/>
            <p:cNvSpPr/>
            <p:nvPr/>
          </p:nvSpPr>
          <p:spPr>
            <a:xfrm>
              <a:off x="9193680" y="1713600"/>
              <a:ext cx="2018880" cy="637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No geomagnetic storm</a:t>
              </a:r>
              <a:endParaRPr lang="en-US" sz="1800" b="0" strike="noStrike" spc="-1">
                <a:latin typeface="Arial"/>
              </a:endParaRPr>
            </a:p>
          </p:txBody>
        </p:sp>
      </p:grpSp>
      <p:sp>
        <p:nvSpPr>
          <p:cNvPr id="367" name="CustomShape 8"/>
          <p:cNvSpPr/>
          <p:nvPr/>
        </p:nvSpPr>
        <p:spPr>
          <a:xfrm>
            <a:off x="584280" y="5982120"/>
            <a:ext cx="9807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There were not any SEP event and Geomagnetic storm associated with the CME.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68" name="CustomShape 9"/>
          <p:cNvSpPr/>
          <p:nvPr/>
        </p:nvSpPr>
        <p:spPr>
          <a:xfrm>
            <a:off x="288720" y="326520"/>
            <a:ext cx="97596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Associated SEP and Geomagnetic Storms with the CME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2"/>
          <p:cNvPicPr/>
          <p:nvPr/>
        </p:nvPicPr>
        <p:blipFill>
          <a:blip r:embed="rId2"/>
          <a:stretch/>
        </p:blipFill>
        <p:spPr>
          <a:xfrm>
            <a:off x="476280" y="735480"/>
            <a:ext cx="5419080" cy="5419080"/>
          </a:xfrm>
          <a:prstGeom prst="rect">
            <a:avLst/>
          </a:prstGeom>
          <a:ln>
            <a:noFill/>
          </a:ln>
        </p:spPr>
      </p:pic>
      <p:pic>
        <p:nvPicPr>
          <p:cNvPr id="370" name="Picture 4"/>
          <p:cNvPicPr/>
          <p:nvPr/>
        </p:nvPicPr>
        <p:blipFill>
          <a:blip r:embed="rId3"/>
          <a:stretch/>
        </p:blipFill>
        <p:spPr>
          <a:xfrm>
            <a:off x="6249960" y="735480"/>
            <a:ext cx="5419080" cy="5419080"/>
          </a:xfrm>
          <a:prstGeom prst="rect">
            <a:avLst/>
          </a:prstGeom>
          <a:ln>
            <a:noFill/>
          </a:ln>
        </p:spPr>
      </p:pic>
      <p:sp>
        <p:nvSpPr>
          <p:cNvPr id="371" name="CustomShape 1"/>
          <p:cNvSpPr/>
          <p:nvPr/>
        </p:nvSpPr>
        <p:spPr>
          <a:xfrm flipH="1" flipV="1">
            <a:off x="8113680" y="3862800"/>
            <a:ext cx="527760" cy="84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372" name="CustomShape 2"/>
          <p:cNvSpPr/>
          <p:nvPr/>
        </p:nvSpPr>
        <p:spPr>
          <a:xfrm>
            <a:off x="6362280" y="6488640"/>
            <a:ext cx="4558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Ending Time of the Burst: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01:54, 12/06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6362280" y="6185880"/>
            <a:ext cx="4558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Starting Time of the Burst: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07:30, 12/05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74" name="CustomShape 4"/>
          <p:cNvSpPr/>
          <p:nvPr/>
        </p:nvSpPr>
        <p:spPr>
          <a:xfrm>
            <a:off x="8113680" y="4710600"/>
            <a:ext cx="1545120" cy="6436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375" name="CustomShape 5"/>
          <p:cNvSpPr/>
          <p:nvPr/>
        </p:nvSpPr>
        <p:spPr>
          <a:xfrm>
            <a:off x="8113680" y="4752360"/>
            <a:ext cx="2115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IP Type II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76" name="Line 6"/>
          <p:cNvSpPr/>
          <p:nvPr/>
        </p:nvSpPr>
        <p:spPr>
          <a:xfrm>
            <a:off x="12633840" y="4611600"/>
            <a:ext cx="914400" cy="914400"/>
          </a:xfrm>
          <a:prstGeom prst="line">
            <a:avLst/>
          </a:prstGeom>
          <a:ln>
            <a:solidFill>
              <a:srgbClr val="5597D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377" name="CustomShape 7"/>
          <p:cNvSpPr/>
          <p:nvPr/>
        </p:nvSpPr>
        <p:spPr>
          <a:xfrm>
            <a:off x="308160" y="96120"/>
            <a:ext cx="71895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CME is driving a Interplanetary Shock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icture 2"/>
          <p:cNvPicPr/>
          <p:nvPr/>
        </p:nvPicPr>
        <p:blipFill>
          <a:blip r:embed="rId2"/>
          <a:stretch/>
        </p:blipFill>
        <p:spPr>
          <a:xfrm>
            <a:off x="411480" y="1885680"/>
            <a:ext cx="3575160" cy="3575160"/>
          </a:xfrm>
          <a:prstGeom prst="rect">
            <a:avLst/>
          </a:prstGeom>
          <a:ln>
            <a:noFill/>
          </a:ln>
        </p:spPr>
      </p:pic>
      <p:pic>
        <p:nvPicPr>
          <p:cNvPr id="379" name="Picture 4"/>
          <p:cNvPicPr/>
          <p:nvPr/>
        </p:nvPicPr>
        <p:blipFill>
          <a:blip r:embed="rId3"/>
          <a:stretch/>
        </p:blipFill>
        <p:spPr>
          <a:xfrm>
            <a:off x="8178840" y="1947240"/>
            <a:ext cx="3398760" cy="3398760"/>
          </a:xfrm>
          <a:prstGeom prst="rect">
            <a:avLst/>
          </a:prstGeom>
          <a:ln>
            <a:noFill/>
          </a:ln>
        </p:spPr>
      </p:pic>
      <p:sp>
        <p:nvSpPr>
          <p:cNvPr id="380" name="CustomShape 1"/>
          <p:cNvSpPr/>
          <p:nvPr/>
        </p:nvSpPr>
        <p:spPr>
          <a:xfrm>
            <a:off x="529560" y="464760"/>
            <a:ext cx="9567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First appearance of the Interplanetary Type II Shock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3544920" y="6035760"/>
            <a:ext cx="5637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Shock Formation Height = 7.17Rs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382" name="Group 3"/>
          <p:cNvGrpSpPr/>
          <p:nvPr/>
        </p:nvGrpSpPr>
        <p:grpSpPr>
          <a:xfrm>
            <a:off x="4012920" y="1677240"/>
            <a:ext cx="3909240" cy="4040640"/>
            <a:chOff x="4012920" y="1677240"/>
            <a:chExt cx="3909240" cy="4040640"/>
          </a:xfrm>
        </p:grpSpPr>
        <p:pic>
          <p:nvPicPr>
            <p:cNvPr id="383" name="Picture 2"/>
            <p:cNvPicPr/>
            <p:nvPr/>
          </p:nvPicPr>
          <p:blipFill>
            <a:blip r:embed="rId4"/>
            <a:stretch/>
          </p:blipFill>
          <p:spPr>
            <a:xfrm>
              <a:off x="4012920" y="1677240"/>
              <a:ext cx="3909240" cy="4040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4" name="Line 4"/>
            <p:cNvSpPr/>
            <p:nvPr/>
          </p:nvSpPr>
          <p:spPr>
            <a:xfrm flipV="1">
              <a:off x="5227200" y="1842840"/>
              <a:ext cx="0" cy="3551760"/>
            </a:xfrm>
            <a:prstGeom prst="line">
              <a:avLst/>
            </a:prstGeom>
            <a:ln w="28440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roup 1"/>
          <p:cNvGrpSpPr/>
          <p:nvPr/>
        </p:nvGrpSpPr>
        <p:grpSpPr>
          <a:xfrm>
            <a:off x="149760" y="0"/>
            <a:ext cx="11965680" cy="6712920"/>
            <a:chOff x="149760" y="0"/>
            <a:chExt cx="11965680" cy="6712920"/>
          </a:xfrm>
        </p:grpSpPr>
        <p:grpSp>
          <p:nvGrpSpPr>
            <p:cNvPr id="386" name="Group 2"/>
            <p:cNvGrpSpPr/>
            <p:nvPr/>
          </p:nvGrpSpPr>
          <p:grpSpPr>
            <a:xfrm>
              <a:off x="149760" y="0"/>
              <a:ext cx="11965680" cy="6328440"/>
              <a:chOff x="149760" y="0"/>
              <a:chExt cx="11965680" cy="6328440"/>
            </a:xfrm>
          </p:grpSpPr>
          <p:pic>
            <p:nvPicPr>
              <p:cNvPr id="387" name="Picture 4"/>
              <p:cNvPicPr/>
              <p:nvPr/>
            </p:nvPicPr>
            <p:blipFill>
              <a:blip r:embed="rId2"/>
              <a:srcRect l="56384" r="21692" b="-1329"/>
              <a:stretch/>
            </p:blipFill>
            <p:spPr>
              <a:xfrm>
                <a:off x="149760" y="2851200"/>
                <a:ext cx="11965680" cy="34570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88" name="Picture 2"/>
              <p:cNvPicPr/>
              <p:nvPr/>
            </p:nvPicPr>
            <p:blipFill>
              <a:blip r:embed="rId3"/>
              <a:stretch/>
            </p:blipFill>
            <p:spPr>
              <a:xfrm>
                <a:off x="149760" y="0"/>
                <a:ext cx="4657680" cy="28508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89" name="Line 3"/>
              <p:cNvSpPr/>
              <p:nvPr/>
            </p:nvSpPr>
            <p:spPr>
              <a:xfrm>
                <a:off x="1337040" y="78840"/>
                <a:ext cx="0" cy="6249600"/>
              </a:xfrm>
              <a:prstGeom prst="line">
                <a:avLst/>
              </a:prstGeom>
              <a:ln>
                <a:round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/>
            </p:style>
            <p:txBody>
              <a:bodyPr/>
              <a:lstStyle/>
              <a:p>
                <a:endParaRPr lang="en-LK"/>
              </a:p>
            </p:txBody>
          </p:sp>
          <p:sp>
            <p:nvSpPr>
              <p:cNvPr id="390" name="Line 4"/>
              <p:cNvSpPr/>
              <p:nvPr/>
            </p:nvSpPr>
            <p:spPr>
              <a:xfrm>
                <a:off x="4532760" y="1005840"/>
                <a:ext cx="0" cy="4922640"/>
              </a:xfrm>
              <a:prstGeom prst="line">
                <a:avLst/>
              </a:prstGeom>
              <a:ln>
                <a:rou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/>
              <a:lstStyle/>
              <a:p>
                <a:endParaRPr lang="en-LK"/>
              </a:p>
            </p:txBody>
          </p:sp>
        </p:grpSp>
        <p:sp>
          <p:nvSpPr>
            <p:cNvPr id="391" name="CustomShape 5"/>
            <p:cNvSpPr/>
            <p:nvPr/>
          </p:nvSpPr>
          <p:spPr>
            <a:xfrm>
              <a:off x="854280" y="6328440"/>
              <a:ext cx="11786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06:00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392" name="CustomShape 6"/>
            <p:cNvSpPr/>
            <p:nvPr/>
          </p:nvSpPr>
          <p:spPr>
            <a:xfrm>
              <a:off x="4136040" y="6328440"/>
              <a:ext cx="79380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06:30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393" name="CustomShape 7"/>
            <p:cNvSpPr/>
            <p:nvPr/>
          </p:nvSpPr>
          <p:spPr>
            <a:xfrm>
              <a:off x="7423560" y="6348240"/>
              <a:ext cx="9021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07:00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394" name="CustomShape 8"/>
            <p:cNvSpPr/>
            <p:nvPr/>
          </p:nvSpPr>
          <p:spPr>
            <a:xfrm>
              <a:off x="10435320" y="6348240"/>
              <a:ext cx="9021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07:30</a:t>
              </a:r>
              <a:endParaRPr lang="en-US" sz="1800" b="0" strike="noStrike" spc="-1">
                <a:latin typeface="Arial"/>
              </a:endParaRPr>
            </a:p>
          </p:txBody>
        </p:sp>
      </p:grpSp>
      <p:sp>
        <p:nvSpPr>
          <p:cNvPr id="395" name="CustomShape 9"/>
          <p:cNvSpPr/>
          <p:nvPr/>
        </p:nvSpPr>
        <p:spPr>
          <a:xfrm>
            <a:off x="8499240" y="3717720"/>
            <a:ext cx="1328040" cy="3646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IP Type II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96" name="CustomShape 10"/>
          <p:cNvSpPr/>
          <p:nvPr/>
        </p:nvSpPr>
        <p:spPr>
          <a:xfrm>
            <a:off x="9882000" y="3981240"/>
            <a:ext cx="1106640" cy="21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bg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397" name="CustomShape 11"/>
          <p:cNvSpPr/>
          <p:nvPr/>
        </p:nvSpPr>
        <p:spPr>
          <a:xfrm>
            <a:off x="5105520" y="728280"/>
            <a:ext cx="69361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Type III burst is starting near to the solar surface(metric region), then it is expanding to the interplanetary medium.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1D0FDB-4E47-9D39-0EC1-4790F09EB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01" y="967631"/>
            <a:ext cx="7020911" cy="52656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1F336-89DC-890D-4C80-87BBE23C4747}"/>
              </a:ext>
            </a:extLst>
          </p:cNvPr>
          <p:cNvSpPr txBox="1"/>
          <p:nvPr/>
        </p:nvSpPr>
        <p:spPr>
          <a:xfrm>
            <a:off x="1860330" y="136634"/>
            <a:ext cx="7777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K" sz="4800" b="1" dirty="0"/>
              <a:t>Our Group</a:t>
            </a:r>
          </a:p>
        </p:txBody>
      </p:sp>
    </p:spTree>
    <p:extLst>
      <p:ext uri="{BB962C8B-B14F-4D97-AF65-F5344CB8AC3E}">
        <p14:creationId xmlns:p14="http://schemas.microsoft.com/office/powerpoint/2010/main" val="1926935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371520" y="200160"/>
            <a:ext cx="1070136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Drift Rate and Shock Speed Analysis for the Metric Type II Radio Burst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399" name="Picture 4"/>
          <p:cNvPicPr/>
          <p:nvPr/>
        </p:nvPicPr>
        <p:blipFill>
          <a:blip r:embed="rId2"/>
          <a:stretch/>
        </p:blipFill>
        <p:spPr>
          <a:xfrm>
            <a:off x="1899360" y="1277280"/>
            <a:ext cx="8393040" cy="534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256320" y="156240"/>
            <a:ext cx="880920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Magnetic Field Measurements from the Type II Radio Burst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401" name="Picture 2"/>
          <p:cNvPicPr/>
          <p:nvPr/>
        </p:nvPicPr>
        <p:blipFill>
          <a:blip r:embed="rId2"/>
          <a:stretch/>
        </p:blipFill>
        <p:spPr>
          <a:xfrm>
            <a:off x="2687400" y="1233360"/>
            <a:ext cx="6489720" cy="5407920"/>
          </a:xfrm>
          <a:prstGeom prst="rect">
            <a:avLst/>
          </a:prstGeom>
          <a:ln>
            <a:noFill/>
          </a:ln>
        </p:spPr>
      </p:pic>
      <p:sp>
        <p:nvSpPr>
          <p:cNvPr id="402" name="CustomShape 2"/>
          <p:cNvSpPr/>
          <p:nvPr/>
        </p:nvSpPr>
        <p:spPr>
          <a:xfrm flipH="1">
            <a:off x="6202440" y="5325120"/>
            <a:ext cx="45360" cy="45360"/>
          </a:xfrm>
          <a:prstGeom prst="ellipse">
            <a:avLst/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403" name="CustomShape 3"/>
          <p:cNvSpPr/>
          <p:nvPr/>
        </p:nvSpPr>
        <p:spPr>
          <a:xfrm flipH="1">
            <a:off x="6259680" y="5410800"/>
            <a:ext cx="45360" cy="45360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404" name="CustomShape 4"/>
          <p:cNvSpPr/>
          <p:nvPr/>
        </p:nvSpPr>
        <p:spPr>
          <a:xfrm flipH="1">
            <a:off x="6315120" y="5490360"/>
            <a:ext cx="45360" cy="45360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405" name="CustomShape 5"/>
          <p:cNvSpPr/>
          <p:nvPr/>
        </p:nvSpPr>
        <p:spPr>
          <a:xfrm flipH="1">
            <a:off x="6387480" y="5578920"/>
            <a:ext cx="45360" cy="45360"/>
          </a:xfrm>
          <a:prstGeom prst="ellipse">
            <a:avLst/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406" name="CustomShape 6"/>
          <p:cNvSpPr/>
          <p:nvPr/>
        </p:nvSpPr>
        <p:spPr>
          <a:xfrm flipH="1">
            <a:off x="6213960" y="4982400"/>
            <a:ext cx="45360" cy="45360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407" name="CustomShape 7"/>
          <p:cNvSpPr/>
          <p:nvPr/>
        </p:nvSpPr>
        <p:spPr>
          <a:xfrm flipH="1">
            <a:off x="6259680" y="5077440"/>
            <a:ext cx="45360" cy="45360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408" name="CustomShape 8"/>
          <p:cNvSpPr/>
          <p:nvPr/>
        </p:nvSpPr>
        <p:spPr>
          <a:xfrm flipH="1">
            <a:off x="6312960" y="5163120"/>
            <a:ext cx="45360" cy="45360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409" name="CustomShape 9"/>
          <p:cNvSpPr/>
          <p:nvPr/>
        </p:nvSpPr>
        <p:spPr>
          <a:xfrm flipH="1">
            <a:off x="6394320" y="5232960"/>
            <a:ext cx="45360" cy="45360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410" name="Line 10"/>
          <p:cNvSpPr/>
          <p:nvPr/>
        </p:nvSpPr>
        <p:spPr>
          <a:xfrm>
            <a:off x="6127560" y="5208840"/>
            <a:ext cx="422280" cy="591840"/>
          </a:xfrm>
          <a:prstGeom prst="line">
            <a:avLst/>
          </a:prstGeom>
          <a:ln>
            <a:solidFill>
              <a:schemeClr val="bg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411" name="Line 11"/>
          <p:cNvSpPr/>
          <p:nvPr/>
        </p:nvSpPr>
        <p:spPr>
          <a:xfrm>
            <a:off x="6121080" y="4865760"/>
            <a:ext cx="422280" cy="591840"/>
          </a:xfrm>
          <a:prstGeom prst="line">
            <a:avLst/>
          </a:prstGeom>
          <a:ln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412" name="CustomShape 12"/>
          <p:cNvSpPr/>
          <p:nvPr/>
        </p:nvSpPr>
        <p:spPr>
          <a:xfrm>
            <a:off x="5375880" y="5400975"/>
            <a:ext cx="562320" cy="242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LPF</a:t>
            </a:r>
            <a:endParaRPr lang="en-US" sz="1000" b="0" strike="noStrike" spc="-1" dirty="0">
              <a:latin typeface="Arial"/>
            </a:endParaRPr>
          </a:p>
        </p:txBody>
      </p:sp>
      <p:sp>
        <p:nvSpPr>
          <p:cNvPr id="413" name="CustomShape 13"/>
          <p:cNvSpPr/>
          <p:nvPr/>
        </p:nvSpPr>
        <p:spPr>
          <a:xfrm>
            <a:off x="6340680" y="4680720"/>
            <a:ext cx="562320" cy="242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>
                <a:solidFill>
                  <a:srgbClr val="FFFFFF"/>
                </a:solidFill>
                <a:latin typeface="Arial"/>
                <a:ea typeface="DejaVu Sans"/>
              </a:rPr>
              <a:t>UPF</a:t>
            </a:r>
            <a:endParaRPr lang="en-US" sz="1000" b="0" strike="noStrike" spc="-1">
              <a:latin typeface="Arial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495609-6A03-183E-2780-5C769B80CF06}"/>
              </a:ext>
            </a:extLst>
          </p:cNvPr>
          <p:cNvCxnSpPr/>
          <p:nvPr/>
        </p:nvCxnSpPr>
        <p:spPr>
          <a:xfrm flipV="1">
            <a:off x="5986196" y="5410800"/>
            <a:ext cx="216244" cy="4536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407A22-A87E-BAD3-F47A-733AFA959F64}"/>
              </a:ext>
            </a:extLst>
          </p:cNvPr>
          <p:cNvCxnSpPr>
            <a:cxnSpLocks/>
          </p:cNvCxnSpPr>
          <p:nvPr/>
        </p:nvCxnSpPr>
        <p:spPr>
          <a:xfrm flipH="1">
            <a:off x="6486067" y="4984762"/>
            <a:ext cx="158951" cy="13803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256320" y="156240"/>
            <a:ext cx="880920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Magnetic Field Measurements from the Type II Radio Burst</a:t>
            </a:r>
            <a:endParaRPr lang="en-US" sz="3200" b="0" strike="noStrike" spc="-1">
              <a:latin typeface="Arial"/>
            </a:endParaRPr>
          </a:p>
        </p:txBody>
      </p:sp>
      <p:graphicFrame>
        <p:nvGraphicFramePr>
          <p:cNvPr id="415" name="Table 2"/>
          <p:cNvGraphicFramePr/>
          <p:nvPr/>
        </p:nvGraphicFramePr>
        <p:xfrm>
          <a:off x="1413000" y="1704240"/>
          <a:ext cx="8985600" cy="3483000"/>
        </p:xfrm>
        <a:graphic>
          <a:graphicData uri="http://schemas.openxmlformats.org/drawingml/2006/table">
            <a:tbl>
              <a:tblPr/>
              <a:tblGrid>
                <a:gridCol w="112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6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Time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UFB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LFB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BDW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x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VA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</a:t>
                      </a:r>
                      <a:endParaRPr lang="en-US" sz="14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6:12:45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37.64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31.63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0.1900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1.4161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1.3260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489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0.7883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6:13:12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34.86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30.21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0.1539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1.3315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1.2569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516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0.7943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6:13:34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34.15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29.15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0.1715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1.3725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1.2901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502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0.7467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6:14:17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32.96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26.58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0.2400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1.5377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1.4287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454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0.6148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6" name="CustomShape 3"/>
          <p:cNvSpPr/>
          <p:nvPr/>
        </p:nvSpPr>
        <p:spPr>
          <a:xfrm>
            <a:off x="1317600" y="5519520"/>
            <a:ext cx="4588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Average Alfven Speed = 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490 km/s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7" name="CustomShape 4"/>
          <p:cNvSpPr/>
          <p:nvPr/>
        </p:nvSpPr>
        <p:spPr>
          <a:xfrm>
            <a:off x="5906160" y="5519520"/>
            <a:ext cx="4841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Average Magnetif Field= 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0.7361 Gauss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AFD0B2-6E3C-0935-3056-7043D83A64BC}"/>
              </a:ext>
            </a:extLst>
          </p:cNvPr>
          <p:cNvSpPr txBox="1"/>
          <p:nvPr/>
        </p:nvSpPr>
        <p:spPr>
          <a:xfrm>
            <a:off x="298383" y="173255"/>
            <a:ext cx="813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3600" b="1" dirty="0"/>
              <a:t>Summary of the Event – 2012/12/05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BD457-EB28-F60C-10B5-54A018E00115}"/>
              </a:ext>
            </a:extLst>
          </p:cNvPr>
          <p:cNvSpPr txBox="1"/>
          <p:nvPr/>
        </p:nvSpPr>
        <p:spPr>
          <a:xfrm>
            <a:off x="587141" y="1001027"/>
            <a:ext cx="375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b="1" dirty="0"/>
              <a:t>1. Earlier Type II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7E08600-9C70-6FA8-4434-0108F7DD8963}"/>
              </a:ext>
            </a:extLst>
          </p:cNvPr>
          <p:cNvGraphicFramePr>
            <a:graphicFrameLocks noGrp="1"/>
          </p:cNvGraphicFramePr>
          <p:nvPr/>
        </p:nvGraphicFramePr>
        <p:xfrm>
          <a:off x="1019576" y="1478237"/>
          <a:ext cx="494808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362">
                  <a:extLst>
                    <a:ext uri="{9D8B030D-6E8A-4147-A177-3AD203B41FA5}">
                      <a16:colId xmlns:a16="http://schemas.microsoft.com/office/drawing/2014/main" val="1786169149"/>
                    </a:ext>
                  </a:extLst>
                </a:gridCol>
                <a:gridCol w="1649362">
                  <a:extLst>
                    <a:ext uri="{9D8B030D-6E8A-4147-A177-3AD203B41FA5}">
                      <a16:colId xmlns:a16="http://schemas.microsoft.com/office/drawing/2014/main" val="4254215957"/>
                    </a:ext>
                  </a:extLst>
                </a:gridCol>
                <a:gridCol w="1649362">
                  <a:extLst>
                    <a:ext uri="{9D8B030D-6E8A-4147-A177-3AD203B41FA5}">
                      <a16:colId xmlns:a16="http://schemas.microsoft.com/office/drawing/2014/main" val="1517943121"/>
                    </a:ext>
                  </a:extLst>
                </a:gridCol>
              </a:tblGrid>
              <a:tr h="362039">
                <a:tc>
                  <a:txBody>
                    <a:bodyPr/>
                    <a:lstStyle/>
                    <a:p>
                      <a:pPr algn="ctr"/>
                      <a:endParaRPr lang="en-L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Starting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494684"/>
                  </a:ext>
                </a:extLst>
              </a:tr>
              <a:tr h="513173"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Frequency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597852"/>
                  </a:ext>
                </a:extLst>
              </a:tr>
              <a:tr h="362039"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Time (UT)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06:01:48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06:02:53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15356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1FCFA7A-001D-8A3C-8E1B-9883F6A18B4B}"/>
              </a:ext>
            </a:extLst>
          </p:cNvPr>
          <p:cNvSpPr txBox="1"/>
          <p:nvPr/>
        </p:nvSpPr>
        <p:spPr>
          <a:xfrm>
            <a:off x="611204" y="2887578"/>
            <a:ext cx="375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b="1" dirty="0"/>
              <a:t>2. Main Type II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E826301-84AB-6D2F-C01A-529AD4D3BAC6}"/>
              </a:ext>
            </a:extLst>
          </p:cNvPr>
          <p:cNvGraphicFramePr>
            <a:graphicFrameLocks noGrp="1"/>
          </p:cNvGraphicFramePr>
          <p:nvPr/>
        </p:nvGraphicFramePr>
        <p:xfrm>
          <a:off x="1019576" y="3334971"/>
          <a:ext cx="4948086" cy="140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362">
                  <a:extLst>
                    <a:ext uri="{9D8B030D-6E8A-4147-A177-3AD203B41FA5}">
                      <a16:colId xmlns:a16="http://schemas.microsoft.com/office/drawing/2014/main" val="1786169149"/>
                    </a:ext>
                  </a:extLst>
                </a:gridCol>
                <a:gridCol w="1649362">
                  <a:extLst>
                    <a:ext uri="{9D8B030D-6E8A-4147-A177-3AD203B41FA5}">
                      <a16:colId xmlns:a16="http://schemas.microsoft.com/office/drawing/2014/main" val="4254215957"/>
                    </a:ext>
                  </a:extLst>
                </a:gridCol>
                <a:gridCol w="1649362">
                  <a:extLst>
                    <a:ext uri="{9D8B030D-6E8A-4147-A177-3AD203B41FA5}">
                      <a16:colId xmlns:a16="http://schemas.microsoft.com/office/drawing/2014/main" val="1517943121"/>
                    </a:ext>
                  </a:extLst>
                </a:gridCol>
              </a:tblGrid>
              <a:tr h="384208">
                <a:tc>
                  <a:txBody>
                    <a:bodyPr/>
                    <a:lstStyle/>
                    <a:p>
                      <a:pPr algn="ctr"/>
                      <a:endParaRPr lang="en-L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Starting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494684"/>
                  </a:ext>
                </a:extLst>
              </a:tr>
              <a:tr h="384208"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Frequency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597852"/>
                  </a:ext>
                </a:extLst>
              </a:tr>
              <a:tr h="384208"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Time (UT)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06:12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K" dirty="0"/>
                        <a:t>06:19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1535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733AC69-AB92-FC70-723B-208445651EFF}"/>
              </a:ext>
            </a:extLst>
          </p:cNvPr>
          <p:cNvSpPr txBox="1"/>
          <p:nvPr/>
        </p:nvSpPr>
        <p:spPr>
          <a:xfrm>
            <a:off x="611204" y="4928133"/>
            <a:ext cx="375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b="1" dirty="0"/>
              <a:t>3. Earlier CME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F2706E-B058-DFF5-0B12-67CB599C16E3}"/>
              </a:ext>
            </a:extLst>
          </p:cNvPr>
          <p:cNvSpPr txBox="1"/>
          <p:nvPr/>
        </p:nvSpPr>
        <p:spPr>
          <a:xfrm>
            <a:off x="1270535" y="5297465"/>
            <a:ext cx="441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CME Speed: 155 km/s</a:t>
            </a:r>
          </a:p>
          <a:p>
            <a:r>
              <a:rPr lang="en-LK" dirty="0"/>
              <a:t>Shock Speed: 1404 km/s</a:t>
            </a:r>
          </a:p>
          <a:p>
            <a:r>
              <a:rPr lang="en-LK" dirty="0"/>
              <a:t>Drift Rate: 0.377 MHz/s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18F589-2923-7849-4362-9069EC98FB9F}"/>
              </a:ext>
            </a:extLst>
          </p:cNvPr>
          <p:cNvSpPr txBox="1"/>
          <p:nvPr/>
        </p:nvSpPr>
        <p:spPr>
          <a:xfrm>
            <a:off x="6963878" y="1001027"/>
            <a:ext cx="375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b="1" dirty="0"/>
              <a:t>4. Main CME(Metric Type II)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EEF6C-D14C-0F7B-6158-0F8C1D4102F8}"/>
              </a:ext>
            </a:extLst>
          </p:cNvPr>
          <p:cNvSpPr txBox="1"/>
          <p:nvPr/>
        </p:nvSpPr>
        <p:spPr>
          <a:xfrm>
            <a:off x="7623209" y="1370359"/>
            <a:ext cx="441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Shock Speed: 648 km/s</a:t>
            </a:r>
          </a:p>
          <a:p>
            <a:r>
              <a:rPr lang="en-LK" dirty="0"/>
              <a:t>Drift rate: -0.0432 MHz/s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4A950-ACF0-F15D-C99F-978CA05DD693}"/>
              </a:ext>
            </a:extLst>
          </p:cNvPr>
          <p:cNvSpPr txBox="1"/>
          <p:nvPr/>
        </p:nvSpPr>
        <p:spPr>
          <a:xfrm>
            <a:off x="6963878" y="2175309"/>
            <a:ext cx="375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b="1" dirty="0"/>
              <a:t>5. IP Type II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ABE1DF-BC85-7AD1-812E-2E91759F62DB}"/>
              </a:ext>
            </a:extLst>
          </p:cNvPr>
          <p:cNvSpPr txBox="1"/>
          <p:nvPr/>
        </p:nvSpPr>
        <p:spPr>
          <a:xfrm>
            <a:off x="7623209" y="2544641"/>
            <a:ext cx="441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CME Speed: 540 km/s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4BE4EE-FDC5-363C-6F15-EFFC492FA155}"/>
              </a:ext>
            </a:extLst>
          </p:cNvPr>
          <p:cNvSpPr txBox="1"/>
          <p:nvPr/>
        </p:nvSpPr>
        <p:spPr>
          <a:xfrm>
            <a:off x="6983127" y="3108063"/>
            <a:ext cx="375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b="1" dirty="0"/>
              <a:t>6. No SEP Event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6C8F0A-DBAC-7B17-BCF2-CDAA707D891C}"/>
              </a:ext>
            </a:extLst>
          </p:cNvPr>
          <p:cNvSpPr txBox="1"/>
          <p:nvPr/>
        </p:nvSpPr>
        <p:spPr>
          <a:xfrm>
            <a:off x="6963878" y="3733359"/>
            <a:ext cx="375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b="1" dirty="0"/>
              <a:t>7. No Geomagnetic Storm Event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7AE663-3455-0E49-B9A2-437AA20D5F5E}"/>
              </a:ext>
            </a:extLst>
          </p:cNvPr>
          <p:cNvSpPr txBox="1"/>
          <p:nvPr/>
        </p:nvSpPr>
        <p:spPr>
          <a:xfrm>
            <a:off x="6983127" y="4327719"/>
            <a:ext cx="375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b="1" dirty="0"/>
              <a:t>8. Magnetic Field Measurements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4A9B8-A912-4D83-3461-C963E5025E59}"/>
              </a:ext>
            </a:extLst>
          </p:cNvPr>
          <p:cNvSpPr txBox="1"/>
          <p:nvPr/>
        </p:nvSpPr>
        <p:spPr>
          <a:xfrm>
            <a:off x="7353702" y="4779482"/>
            <a:ext cx="441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Mean Ambient Magnetic Field: 0.74 Gauss</a:t>
            </a:r>
          </a:p>
          <a:p>
            <a:r>
              <a:rPr lang="en-LK" dirty="0"/>
              <a:t>Mean Alfven Velocity: 490 km/s</a:t>
            </a:r>
          </a:p>
        </p:txBody>
      </p:sp>
    </p:spTree>
    <p:extLst>
      <p:ext uri="{BB962C8B-B14F-4D97-AF65-F5344CB8AC3E}">
        <p14:creationId xmlns:p14="http://schemas.microsoft.com/office/powerpoint/2010/main" val="168670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925D-A15D-27FF-8CD4-9E2C5245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59" y="414393"/>
            <a:ext cx="10514880" cy="609398"/>
          </a:xfrm>
        </p:spPr>
        <p:txBody>
          <a:bodyPr/>
          <a:lstStyle/>
          <a:p>
            <a:r>
              <a:rPr lang="en-LK" b="1" dirty="0"/>
              <a:t>Conclusions – Event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3C697F-2A86-09E1-6BB0-62FD5883DB0E}"/>
              </a:ext>
            </a:extLst>
          </p:cNvPr>
          <p:cNvSpPr txBox="1"/>
          <p:nvPr/>
        </p:nvSpPr>
        <p:spPr>
          <a:xfrm>
            <a:off x="704313" y="1276200"/>
            <a:ext cx="10878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There are 3 components in the event:</a:t>
            </a:r>
          </a:p>
          <a:p>
            <a:r>
              <a:rPr lang="en-LK" dirty="0"/>
              <a:t>           (i). Early Type II</a:t>
            </a:r>
          </a:p>
          <a:p>
            <a:r>
              <a:rPr lang="en-LK" dirty="0"/>
              <a:t>           (ii). Metric Type II</a:t>
            </a:r>
          </a:p>
          <a:p>
            <a:r>
              <a:rPr lang="en-LK" dirty="0"/>
              <a:t>           (iii). Interplanetary Type II</a:t>
            </a:r>
          </a:p>
          <a:p>
            <a:endParaRPr lang="en-L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ADD7F-BAB0-B735-A119-3C7985C6BC21}"/>
              </a:ext>
            </a:extLst>
          </p:cNvPr>
          <p:cNvSpPr txBox="1"/>
          <p:nvPr/>
        </p:nvSpPr>
        <p:spPr>
          <a:xfrm>
            <a:off x="704311" y="2657465"/>
            <a:ext cx="1087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There was a class C1.8 X-ray flare.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BCC3F-9487-18D9-9898-9C36A355F160}"/>
              </a:ext>
            </a:extLst>
          </p:cNvPr>
          <p:cNvSpPr txBox="1"/>
          <p:nvPr/>
        </p:nvSpPr>
        <p:spPr>
          <a:xfrm>
            <a:off x="714821" y="5464878"/>
            <a:ext cx="1087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Metric Type II due to the CME shock wave after passing the corona streamer.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1598E-2603-F06C-6698-16CD7149EC8D}"/>
              </a:ext>
            </a:extLst>
          </p:cNvPr>
          <p:cNvSpPr txBox="1"/>
          <p:nvPr/>
        </p:nvSpPr>
        <p:spPr>
          <a:xfrm>
            <a:off x="714821" y="6158641"/>
            <a:ext cx="1087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Band splitting of the Metric Type II SRB used to estimate the magnetic field (0.74 Gauss).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184E4-338D-0006-5D81-981F2F9435AB}"/>
              </a:ext>
            </a:extLst>
          </p:cNvPr>
          <p:cNvSpPr txBox="1"/>
          <p:nvPr/>
        </p:nvSpPr>
        <p:spPr>
          <a:xfrm>
            <a:off x="714821" y="3919807"/>
            <a:ext cx="1087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Earlier Type II due to the CME is passing through a corona streamer driving a shock for a short time.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FC77D-9379-4BAA-9F29-05BBE606D999}"/>
              </a:ext>
            </a:extLst>
          </p:cNvPr>
          <p:cNvSpPr txBox="1"/>
          <p:nvPr/>
        </p:nvSpPr>
        <p:spPr>
          <a:xfrm>
            <a:off x="714821" y="4497876"/>
            <a:ext cx="1087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CME directed nowthward due to a corona hole in a southern region of the sun and let pass through the streamer.</a:t>
            </a:r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5BCBA7C0-8741-9ACA-A82C-E9008CC62C5F}"/>
              </a:ext>
            </a:extLst>
          </p:cNvPr>
          <p:cNvSpPr/>
          <p:nvPr/>
        </p:nvSpPr>
        <p:spPr>
          <a:xfrm>
            <a:off x="388883" y="1334815"/>
            <a:ext cx="252248" cy="252248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EF809ED2-98AC-686F-CE29-A7025CA2F1BB}"/>
              </a:ext>
            </a:extLst>
          </p:cNvPr>
          <p:cNvSpPr/>
          <p:nvPr/>
        </p:nvSpPr>
        <p:spPr>
          <a:xfrm>
            <a:off x="409904" y="2732691"/>
            <a:ext cx="252248" cy="252248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62361425-1270-7571-DA3C-4A3E4A402C72}"/>
              </a:ext>
            </a:extLst>
          </p:cNvPr>
          <p:cNvSpPr/>
          <p:nvPr/>
        </p:nvSpPr>
        <p:spPr>
          <a:xfrm>
            <a:off x="420415" y="3972482"/>
            <a:ext cx="252248" cy="252248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90661B79-7801-2777-9764-9E9DC9864FA1}"/>
              </a:ext>
            </a:extLst>
          </p:cNvPr>
          <p:cNvSpPr/>
          <p:nvPr/>
        </p:nvSpPr>
        <p:spPr>
          <a:xfrm>
            <a:off x="420415" y="4571572"/>
            <a:ext cx="252248" cy="252248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186C2C77-1C93-078D-1098-D028601EAD1C}"/>
              </a:ext>
            </a:extLst>
          </p:cNvPr>
          <p:cNvSpPr/>
          <p:nvPr/>
        </p:nvSpPr>
        <p:spPr>
          <a:xfrm>
            <a:off x="409904" y="5523420"/>
            <a:ext cx="252248" cy="252248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A7F40544-3BE0-5914-D21D-70331C840383}"/>
              </a:ext>
            </a:extLst>
          </p:cNvPr>
          <p:cNvSpPr/>
          <p:nvPr/>
        </p:nvSpPr>
        <p:spPr>
          <a:xfrm>
            <a:off x="420415" y="6217183"/>
            <a:ext cx="252248" cy="252248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6B19AF-387E-74E6-A997-948EB69303F3}"/>
              </a:ext>
            </a:extLst>
          </p:cNvPr>
          <p:cNvSpPr txBox="1"/>
          <p:nvPr/>
        </p:nvSpPr>
        <p:spPr>
          <a:xfrm>
            <a:off x="704311" y="3308363"/>
            <a:ext cx="1087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There were no any SEP or Geomagnetic storm events observed.</a:t>
            </a: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352FE6BA-6D8A-C3E0-525E-DD50CF9226C7}"/>
              </a:ext>
            </a:extLst>
          </p:cNvPr>
          <p:cNvSpPr/>
          <p:nvPr/>
        </p:nvSpPr>
        <p:spPr>
          <a:xfrm>
            <a:off x="409904" y="3383589"/>
            <a:ext cx="252248" cy="252248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95548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524060" y="1526756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CME-Type II Event Analysis</a:t>
            </a:r>
            <a:endParaRPr lang="en-US" sz="6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60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2023/05/04</a:t>
            </a:r>
            <a:endParaRPr lang="en-US" sz="6000" b="0" strike="noStrike" spc="-1" dirty="0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190040" y="5948280"/>
            <a:ext cx="38113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COSPAR CBW, 2024, SAMARKAND</a:t>
            </a: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959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84720" y="250920"/>
            <a:ext cx="88225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Analysing Event: 2023/05/04, RSTN/SVTO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124" name="Group 2"/>
          <p:cNvGrpSpPr/>
          <p:nvPr/>
        </p:nvGrpSpPr>
        <p:grpSpPr>
          <a:xfrm>
            <a:off x="819000" y="1003680"/>
            <a:ext cx="6542280" cy="5451840"/>
            <a:chOff x="819000" y="1003680"/>
            <a:chExt cx="6542280" cy="5451840"/>
          </a:xfrm>
        </p:grpSpPr>
        <p:pic>
          <p:nvPicPr>
            <p:cNvPr id="125" name="Picture 2"/>
            <p:cNvPicPr/>
            <p:nvPr/>
          </p:nvPicPr>
          <p:blipFill>
            <a:blip r:embed="rId2"/>
            <a:stretch/>
          </p:blipFill>
          <p:spPr>
            <a:xfrm>
              <a:off x="819000" y="1003680"/>
              <a:ext cx="6542280" cy="5451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6" name="CustomShape 3"/>
            <p:cNvSpPr/>
            <p:nvPr/>
          </p:nvSpPr>
          <p:spPr>
            <a:xfrm>
              <a:off x="977400" y="2118600"/>
              <a:ext cx="1077120" cy="364680"/>
            </a:xfrm>
            <a:prstGeom prst="rect">
              <a:avLst/>
            </a:prstGeom>
            <a:noFill/>
            <a:ln w="1908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Type III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27" name="CustomShape 4"/>
            <p:cNvSpPr/>
            <p:nvPr/>
          </p:nvSpPr>
          <p:spPr>
            <a:xfrm>
              <a:off x="882000" y="4831920"/>
              <a:ext cx="924480" cy="3646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Type II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28" name="CustomShape 5"/>
            <p:cNvSpPr/>
            <p:nvPr/>
          </p:nvSpPr>
          <p:spPr>
            <a:xfrm>
              <a:off x="5275440" y="4654800"/>
              <a:ext cx="924480" cy="3646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F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29" name="CustomShape 6"/>
            <p:cNvSpPr/>
            <p:nvPr/>
          </p:nvSpPr>
          <p:spPr>
            <a:xfrm>
              <a:off x="5538240" y="3934080"/>
              <a:ext cx="924480" cy="3646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H1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30" name="CustomShape 7"/>
            <p:cNvSpPr/>
            <p:nvPr/>
          </p:nvSpPr>
          <p:spPr>
            <a:xfrm>
              <a:off x="4991760" y="2710800"/>
              <a:ext cx="924480" cy="3646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H2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31" name="CustomShape 8"/>
            <p:cNvSpPr/>
            <p:nvPr/>
          </p:nvSpPr>
          <p:spPr>
            <a:xfrm>
              <a:off x="1906920" y="2469960"/>
              <a:ext cx="398880" cy="1758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bg1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132" name="CustomShape 9"/>
            <p:cNvSpPr/>
            <p:nvPr/>
          </p:nvSpPr>
          <p:spPr>
            <a:xfrm flipV="1">
              <a:off x="1864800" y="3934080"/>
              <a:ext cx="1145160" cy="1068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bg1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133" name="CustomShape 10"/>
            <p:cNvSpPr/>
            <p:nvPr/>
          </p:nvSpPr>
          <p:spPr>
            <a:xfrm flipH="1">
              <a:off x="4809600" y="3124440"/>
              <a:ext cx="643320" cy="590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bg1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134" name="CustomShape 11"/>
            <p:cNvSpPr/>
            <p:nvPr/>
          </p:nvSpPr>
          <p:spPr>
            <a:xfrm flipH="1">
              <a:off x="4324320" y="4118760"/>
              <a:ext cx="1129680" cy="218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bg1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135" name="CustomShape 12"/>
            <p:cNvSpPr/>
            <p:nvPr/>
          </p:nvSpPr>
          <p:spPr>
            <a:xfrm flipH="1">
              <a:off x="4082400" y="4865040"/>
              <a:ext cx="1129680" cy="218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bg1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136" name="CustomShape 13"/>
            <p:cNvSpPr/>
            <p:nvPr/>
          </p:nvSpPr>
          <p:spPr>
            <a:xfrm>
              <a:off x="4992120" y="1666800"/>
              <a:ext cx="1077120" cy="364680"/>
            </a:xfrm>
            <a:prstGeom prst="rect">
              <a:avLst/>
            </a:prstGeom>
            <a:noFill/>
            <a:ln w="1908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Type IV</a:t>
              </a:r>
              <a:endParaRPr lang="en-US" sz="1800" b="0" strike="noStrike" spc="-1">
                <a:latin typeface="Arial"/>
              </a:endParaRPr>
            </a:p>
          </p:txBody>
        </p:sp>
      </p:grpSp>
      <p:sp>
        <p:nvSpPr>
          <p:cNvPr id="137" name="CustomShape 14"/>
          <p:cNvSpPr/>
          <p:nvPr/>
        </p:nvSpPr>
        <p:spPr>
          <a:xfrm>
            <a:off x="7531200" y="384840"/>
            <a:ext cx="363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Type III Burst</a:t>
            </a:r>
            <a:endParaRPr lang="en-US" sz="1800" b="0" strike="noStrike" spc="-1" dirty="0">
              <a:latin typeface="Arial"/>
            </a:endParaRPr>
          </a:p>
        </p:txBody>
      </p:sp>
      <p:graphicFrame>
        <p:nvGraphicFramePr>
          <p:cNvPr id="138" name="Table 15"/>
          <p:cNvGraphicFramePr/>
          <p:nvPr/>
        </p:nvGraphicFramePr>
        <p:xfrm>
          <a:off x="7558200" y="807480"/>
          <a:ext cx="4136040" cy="1444680"/>
        </p:xfrm>
        <a:graphic>
          <a:graphicData uri="http://schemas.openxmlformats.org/drawingml/2006/table">
            <a:tbl>
              <a:tblPr/>
              <a:tblGrid>
                <a:gridCol w="137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Starting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Ending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Frequency (MHz)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Time (UT)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08:09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08:16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9" name="CustomShape 16"/>
          <p:cNvSpPr/>
          <p:nvPr/>
        </p:nvSpPr>
        <p:spPr>
          <a:xfrm>
            <a:off x="7531200" y="2488320"/>
            <a:ext cx="363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Type II Burst</a:t>
            </a:r>
            <a:endParaRPr lang="en-US" sz="1800" b="0" strike="noStrike" spc="-1" dirty="0">
              <a:latin typeface="Arial"/>
            </a:endParaRPr>
          </a:p>
        </p:txBody>
      </p:sp>
      <p:graphicFrame>
        <p:nvGraphicFramePr>
          <p:cNvPr id="140" name="Table 17"/>
          <p:cNvGraphicFramePr/>
          <p:nvPr>
            <p:extLst>
              <p:ext uri="{D42A27DB-BD31-4B8C-83A1-F6EECF244321}">
                <p14:modId xmlns:p14="http://schemas.microsoft.com/office/powerpoint/2010/main" val="13385508"/>
              </p:ext>
            </p:extLst>
          </p:nvPr>
        </p:nvGraphicFramePr>
        <p:xfrm>
          <a:off x="7588080" y="2962080"/>
          <a:ext cx="4136040" cy="1444680"/>
        </p:xfrm>
        <a:graphic>
          <a:graphicData uri="http://schemas.openxmlformats.org/drawingml/2006/table">
            <a:tbl>
              <a:tblPr/>
              <a:tblGrid>
                <a:gridCol w="137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Starting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Ending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Frequency (MHz)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70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Time (UT)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08:37:40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08:51:16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1" name="CustomShape 18"/>
          <p:cNvSpPr/>
          <p:nvPr/>
        </p:nvSpPr>
        <p:spPr>
          <a:xfrm>
            <a:off x="7583760" y="4590360"/>
            <a:ext cx="363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Type IV Burst</a:t>
            </a:r>
            <a:endParaRPr lang="en-US" sz="1800" b="0" strike="noStrike" spc="-1">
              <a:latin typeface="Arial"/>
            </a:endParaRPr>
          </a:p>
        </p:txBody>
      </p:sp>
      <p:graphicFrame>
        <p:nvGraphicFramePr>
          <p:cNvPr id="142" name="Table 19"/>
          <p:cNvGraphicFramePr/>
          <p:nvPr/>
        </p:nvGraphicFramePr>
        <p:xfrm>
          <a:off x="7640640" y="5064120"/>
          <a:ext cx="4136040" cy="1444680"/>
        </p:xfrm>
        <a:graphic>
          <a:graphicData uri="http://schemas.openxmlformats.org/drawingml/2006/table">
            <a:tbl>
              <a:tblPr/>
              <a:tblGrid>
                <a:gridCol w="137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Starting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Ending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Frequency (MHz)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Time (UT)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08:48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15:06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36240" y="178560"/>
            <a:ext cx="90489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Associated Active Region and Source Location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44" name="Picture 8"/>
          <p:cNvPicPr/>
          <p:nvPr/>
        </p:nvPicPr>
        <p:blipFill>
          <a:blip r:embed="rId2"/>
          <a:stretch/>
        </p:blipFill>
        <p:spPr>
          <a:xfrm>
            <a:off x="924840" y="924840"/>
            <a:ext cx="4595040" cy="4595040"/>
          </a:xfrm>
          <a:prstGeom prst="rect">
            <a:avLst/>
          </a:prstGeom>
          <a:ln>
            <a:noFill/>
          </a:ln>
        </p:spPr>
      </p:pic>
      <p:pic>
        <p:nvPicPr>
          <p:cNvPr id="145" name="Picture 10"/>
          <p:cNvPicPr/>
          <p:nvPr/>
        </p:nvPicPr>
        <p:blipFill>
          <a:blip r:embed="rId3"/>
          <a:stretch/>
        </p:blipFill>
        <p:spPr>
          <a:xfrm>
            <a:off x="6304320" y="924840"/>
            <a:ext cx="4595040" cy="459504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924840" y="5601960"/>
            <a:ext cx="49816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Associated active region : 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13296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source location : 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N17E43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 rot="18893400">
            <a:off x="8639280" y="2901960"/>
            <a:ext cx="483120" cy="64080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148" name="CustomShape 4"/>
          <p:cNvSpPr/>
          <p:nvPr/>
        </p:nvSpPr>
        <p:spPr>
          <a:xfrm>
            <a:off x="6716160" y="5714280"/>
            <a:ext cx="4834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There are two sunspots can be observed.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4869656-A842-EF4D-9851-54CBB8D7307D}"/>
              </a:ext>
            </a:extLst>
          </p:cNvPr>
          <p:cNvSpPr/>
          <p:nvPr/>
        </p:nvSpPr>
        <p:spPr>
          <a:xfrm>
            <a:off x="2884907" y="2695155"/>
            <a:ext cx="1061545" cy="92709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2B8C72-8B1B-8B66-A7E1-BEFE1CFC4E17}"/>
              </a:ext>
            </a:extLst>
          </p:cNvPr>
          <p:cNvSpPr txBox="1"/>
          <p:nvPr/>
        </p:nvSpPr>
        <p:spPr>
          <a:xfrm>
            <a:off x="336331" y="199697"/>
            <a:ext cx="769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3200" b="1" dirty="0"/>
              <a:t>Flare Reigon EUV Observation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69B097-D9C9-CD86-9310-DF090C7C794E}"/>
              </a:ext>
            </a:extLst>
          </p:cNvPr>
          <p:cNvGrpSpPr/>
          <p:nvPr/>
        </p:nvGrpSpPr>
        <p:grpSpPr>
          <a:xfrm>
            <a:off x="3604367" y="943124"/>
            <a:ext cx="5589056" cy="5589056"/>
            <a:chOff x="6964623" y="1214315"/>
            <a:chExt cx="4741705" cy="4741705"/>
          </a:xfrm>
        </p:grpSpPr>
        <p:pic>
          <p:nvPicPr>
            <p:cNvPr id="6" name="Picture 4" descr="FRAME">
              <a:extLst>
                <a:ext uri="{FF2B5EF4-FFF2-40B4-BE49-F238E27FC236}">
                  <a16:creationId xmlns:a16="http://schemas.microsoft.com/office/drawing/2014/main" id="{953E9541-BB1E-03A6-0530-AADE179C8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623" y="1214315"/>
              <a:ext cx="4741705" cy="4741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27D8ED-15DB-98FB-6425-B2DCE4BE478A}"/>
                </a:ext>
              </a:extLst>
            </p:cNvPr>
            <p:cNvSpPr/>
            <p:nvPr/>
          </p:nvSpPr>
          <p:spPr>
            <a:xfrm>
              <a:off x="7898004" y="2542232"/>
              <a:ext cx="803868" cy="65314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K"/>
            </a:p>
          </p:txBody>
        </p:sp>
      </p:grpSp>
    </p:spTree>
    <p:extLst>
      <p:ext uri="{BB962C8B-B14F-4D97-AF65-F5344CB8AC3E}">
        <p14:creationId xmlns:p14="http://schemas.microsoft.com/office/powerpoint/2010/main" val="3395807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ME">
            <a:extLst>
              <a:ext uri="{FF2B5EF4-FFF2-40B4-BE49-F238E27FC236}">
                <a16:creationId xmlns:a16="http://schemas.microsoft.com/office/drawing/2014/main" id="{938813BD-2F65-8A9E-EF73-73754F973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34" y="1446028"/>
            <a:ext cx="4457995" cy="44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7E9E1-F928-24B3-5E0F-295B470831C9}"/>
              </a:ext>
            </a:extLst>
          </p:cNvPr>
          <p:cNvCxnSpPr>
            <a:cxnSpLocks/>
          </p:cNvCxnSpPr>
          <p:nvPr/>
        </p:nvCxnSpPr>
        <p:spPr>
          <a:xfrm>
            <a:off x="1552353" y="3168503"/>
            <a:ext cx="839972" cy="2126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FRAME">
            <a:extLst>
              <a:ext uri="{FF2B5EF4-FFF2-40B4-BE49-F238E27FC236}">
                <a16:creationId xmlns:a16="http://schemas.microsoft.com/office/drawing/2014/main" id="{6C6BCC45-20F5-DCC0-B3AA-305E472C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20" y="1446027"/>
            <a:ext cx="4457995" cy="445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B4DFD69-773F-D4E5-1FE4-8C424CBC12D7}"/>
              </a:ext>
            </a:extLst>
          </p:cNvPr>
          <p:cNvCxnSpPr>
            <a:cxnSpLocks/>
          </p:cNvCxnSpPr>
          <p:nvPr/>
        </p:nvCxnSpPr>
        <p:spPr>
          <a:xfrm>
            <a:off x="7028121" y="3019647"/>
            <a:ext cx="701748" cy="2126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CA6048-F08B-1A3D-11B8-DA561EA8DAD6}"/>
              </a:ext>
            </a:extLst>
          </p:cNvPr>
          <p:cNvSpPr txBox="1"/>
          <p:nvPr/>
        </p:nvSpPr>
        <p:spPr>
          <a:xfrm>
            <a:off x="978196" y="584645"/>
            <a:ext cx="9739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3200" b="1" dirty="0"/>
              <a:t>First Appear</a:t>
            </a:r>
            <a:r>
              <a:rPr lang="en-GB" sz="3200" b="1" dirty="0"/>
              <a:t>a</a:t>
            </a:r>
            <a:r>
              <a:rPr lang="en-LK" sz="3200" b="1" dirty="0"/>
              <a:t>nce of in STEREO COR1 and EUVI</a:t>
            </a:r>
          </a:p>
        </p:txBody>
      </p:sp>
    </p:spTree>
    <p:extLst>
      <p:ext uri="{BB962C8B-B14F-4D97-AF65-F5344CB8AC3E}">
        <p14:creationId xmlns:p14="http://schemas.microsoft.com/office/powerpoint/2010/main" val="399547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524160" y="525240"/>
            <a:ext cx="12844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Type II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06:01:48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06:02:49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244" name="Group 2"/>
          <p:cNvGrpSpPr/>
          <p:nvPr/>
        </p:nvGrpSpPr>
        <p:grpSpPr>
          <a:xfrm>
            <a:off x="1438560" y="1035720"/>
            <a:ext cx="10102320" cy="5518440"/>
            <a:chOff x="1438560" y="1035720"/>
            <a:chExt cx="10102320" cy="5518440"/>
          </a:xfrm>
        </p:grpSpPr>
        <p:pic>
          <p:nvPicPr>
            <p:cNvPr id="245" name="Picture 2"/>
            <p:cNvPicPr/>
            <p:nvPr/>
          </p:nvPicPr>
          <p:blipFill>
            <a:blip r:embed="rId2"/>
            <a:stretch/>
          </p:blipFill>
          <p:spPr>
            <a:xfrm>
              <a:off x="1438560" y="1035720"/>
              <a:ext cx="9877680" cy="5465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6" name="Line 3"/>
            <p:cNvSpPr/>
            <p:nvPr/>
          </p:nvSpPr>
          <p:spPr>
            <a:xfrm>
              <a:off x="6045840" y="1042920"/>
              <a:ext cx="0" cy="5511240"/>
            </a:xfrm>
            <a:prstGeom prst="line">
              <a:avLst/>
            </a:prstGeom>
            <a:ln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247" name="Line 4"/>
            <p:cNvSpPr/>
            <p:nvPr/>
          </p:nvSpPr>
          <p:spPr>
            <a:xfrm>
              <a:off x="8963280" y="1042920"/>
              <a:ext cx="0" cy="5345280"/>
            </a:xfrm>
            <a:prstGeom prst="line">
              <a:avLst/>
            </a:prstGeom>
            <a:ln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248" name="Line 5"/>
            <p:cNvSpPr/>
            <p:nvPr/>
          </p:nvSpPr>
          <p:spPr>
            <a:xfrm>
              <a:off x="2517840" y="2842560"/>
              <a:ext cx="9023040" cy="0"/>
            </a:xfrm>
            <a:prstGeom prst="line">
              <a:avLst/>
            </a:prstGeom>
            <a:ln>
              <a:rou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249" name="Line 6"/>
            <p:cNvSpPr/>
            <p:nvPr/>
          </p:nvSpPr>
          <p:spPr>
            <a:xfrm>
              <a:off x="2517840" y="5145120"/>
              <a:ext cx="9023040" cy="0"/>
            </a:xfrm>
            <a:prstGeom prst="line">
              <a:avLst/>
            </a:prstGeom>
            <a:ln>
              <a:rou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250" name="CustomShape 7"/>
            <p:cNvSpPr/>
            <p:nvPr/>
          </p:nvSpPr>
          <p:spPr>
            <a:xfrm>
              <a:off x="5724720" y="2117520"/>
              <a:ext cx="3591000" cy="3627000"/>
            </a:xfrm>
            <a:prstGeom prst="ellipse">
              <a:avLst/>
            </a:prstGeom>
            <a:noFill/>
            <a:ln>
              <a:solidFill>
                <a:srgbClr val="FFFF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251" name="CustomShape 8"/>
            <p:cNvSpPr/>
            <p:nvPr/>
          </p:nvSpPr>
          <p:spPr>
            <a:xfrm>
              <a:off x="2917440" y="1919520"/>
              <a:ext cx="1451880" cy="780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round/>
              <a:tailEnd type="triangle" w="med" len="med"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</p:grpSp>
      <p:sp>
        <p:nvSpPr>
          <p:cNvPr id="252" name="CustomShape 9"/>
          <p:cNvSpPr/>
          <p:nvPr/>
        </p:nvSpPr>
        <p:spPr>
          <a:xfrm>
            <a:off x="1438560" y="190080"/>
            <a:ext cx="88225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Analysing Event: 2014/12/05, Learmonath Station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53" name="CustomShape 10"/>
          <p:cNvSpPr/>
          <p:nvPr/>
        </p:nvSpPr>
        <p:spPr>
          <a:xfrm>
            <a:off x="1573200" y="1278360"/>
            <a:ext cx="11498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Early type II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54" name="CustomShape 11"/>
          <p:cNvSpPr/>
          <p:nvPr/>
        </p:nvSpPr>
        <p:spPr>
          <a:xfrm>
            <a:off x="7674120" y="1430640"/>
            <a:ext cx="11498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Main type II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55" name="CustomShape 12"/>
          <p:cNvSpPr/>
          <p:nvPr/>
        </p:nvSpPr>
        <p:spPr>
          <a:xfrm>
            <a:off x="1725480" y="4852080"/>
            <a:ext cx="11498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type III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bursts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56" name="CustomShape 13"/>
          <p:cNvSpPr/>
          <p:nvPr/>
        </p:nvSpPr>
        <p:spPr>
          <a:xfrm flipV="1">
            <a:off x="2273400" y="3827880"/>
            <a:ext cx="1098000" cy="91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FF00"/>
            </a:solidFill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  <p:txBody>
          <a:bodyPr/>
          <a:lstStyle/>
          <a:p>
            <a:endParaRPr lang="en-L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AME">
            <a:extLst>
              <a:ext uri="{FF2B5EF4-FFF2-40B4-BE49-F238E27FC236}">
                <a16:creationId xmlns:a16="http://schemas.microsoft.com/office/drawing/2014/main" id="{5D50EBCF-F03A-F5A3-7D5F-AB1ABE54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432" y="1578139"/>
            <a:ext cx="3911504" cy="391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RAME">
            <a:extLst>
              <a:ext uri="{FF2B5EF4-FFF2-40B4-BE49-F238E27FC236}">
                <a16:creationId xmlns:a16="http://schemas.microsoft.com/office/drawing/2014/main" id="{A02233C7-FCA4-9A81-8D66-A99BFEA0F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98" y="1578139"/>
            <a:ext cx="3911504" cy="391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67455C-8D1B-B86C-91F3-D277CDE22D9D}"/>
              </a:ext>
            </a:extLst>
          </p:cNvPr>
          <p:cNvSpPr txBox="1"/>
          <p:nvPr/>
        </p:nvSpPr>
        <p:spPr>
          <a:xfrm>
            <a:off x="714703" y="557049"/>
            <a:ext cx="8092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2800" b="1" dirty="0"/>
              <a:t>First </a:t>
            </a:r>
            <a:r>
              <a:rPr lang="en-US" sz="2800" b="1" dirty="0"/>
              <a:t>Appearance in LASCO C2</a:t>
            </a:r>
            <a:endParaRPr lang="en-LK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B75E2-9107-E87D-6980-785B1C3501BD}"/>
              </a:ext>
            </a:extLst>
          </p:cNvPr>
          <p:cNvSpPr txBox="1"/>
          <p:nvPr/>
        </p:nvSpPr>
        <p:spPr>
          <a:xfrm>
            <a:off x="2158136" y="2446876"/>
            <a:ext cx="72355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K" sz="1400" b="1" dirty="0">
                <a:solidFill>
                  <a:schemeClr val="bg2"/>
                </a:solidFill>
              </a:rPr>
              <a:t>CME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996D64-6E37-2057-2D61-16676B07BE91}"/>
              </a:ext>
            </a:extLst>
          </p:cNvPr>
          <p:cNvCxnSpPr>
            <a:cxnSpLocks/>
          </p:cNvCxnSpPr>
          <p:nvPr/>
        </p:nvCxnSpPr>
        <p:spPr>
          <a:xfrm>
            <a:off x="2519916" y="2828260"/>
            <a:ext cx="740382" cy="2546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B63756-4327-6B64-E1BE-E3E0E572F327}"/>
              </a:ext>
            </a:extLst>
          </p:cNvPr>
          <p:cNvSpPr txBox="1"/>
          <p:nvPr/>
        </p:nvSpPr>
        <p:spPr>
          <a:xfrm>
            <a:off x="7072129" y="1777637"/>
            <a:ext cx="72355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K" sz="1400" b="1" dirty="0">
                <a:solidFill>
                  <a:schemeClr val="bg2"/>
                </a:solidFill>
              </a:rPr>
              <a:t>Shock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8EE70-D319-413E-5ED8-38EF418AAE96}"/>
              </a:ext>
            </a:extLst>
          </p:cNvPr>
          <p:cNvSpPr txBox="1"/>
          <p:nvPr/>
        </p:nvSpPr>
        <p:spPr>
          <a:xfrm>
            <a:off x="6096000" y="3179309"/>
            <a:ext cx="72355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K" sz="1400" b="1" dirty="0">
                <a:solidFill>
                  <a:schemeClr val="bg2"/>
                </a:solidFill>
              </a:rPr>
              <a:t>CME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D16E08-21B5-44C6-CD2F-6632E7321C51}"/>
              </a:ext>
            </a:extLst>
          </p:cNvPr>
          <p:cNvCxnSpPr>
            <a:cxnSpLocks/>
          </p:cNvCxnSpPr>
          <p:nvPr/>
        </p:nvCxnSpPr>
        <p:spPr>
          <a:xfrm flipV="1">
            <a:off x="6819559" y="3179309"/>
            <a:ext cx="685089" cy="1457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DFE75E-EE1F-21CD-7644-005D11615768}"/>
              </a:ext>
            </a:extLst>
          </p:cNvPr>
          <p:cNvCxnSpPr>
            <a:cxnSpLocks/>
          </p:cNvCxnSpPr>
          <p:nvPr/>
        </p:nvCxnSpPr>
        <p:spPr>
          <a:xfrm>
            <a:off x="7433908" y="2085414"/>
            <a:ext cx="70740" cy="4340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091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RAME">
            <a:extLst>
              <a:ext uri="{FF2B5EF4-FFF2-40B4-BE49-F238E27FC236}">
                <a16:creationId xmlns:a16="http://schemas.microsoft.com/office/drawing/2014/main" id="{871FAD59-4942-E860-DEBA-95FC759E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77" y="1578139"/>
            <a:ext cx="3911502" cy="391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RAME">
            <a:extLst>
              <a:ext uri="{FF2B5EF4-FFF2-40B4-BE49-F238E27FC236}">
                <a16:creationId xmlns:a16="http://schemas.microsoft.com/office/drawing/2014/main" id="{9816A84C-D754-256A-FF31-97C60503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21" y="1578139"/>
            <a:ext cx="3911504" cy="391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67455C-8D1B-B86C-91F3-D277CDE22D9D}"/>
              </a:ext>
            </a:extLst>
          </p:cNvPr>
          <p:cNvSpPr txBox="1"/>
          <p:nvPr/>
        </p:nvSpPr>
        <p:spPr>
          <a:xfrm>
            <a:off x="714703" y="557049"/>
            <a:ext cx="8092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2800" b="1" dirty="0"/>
              <a:t>First </a:t>
            </a:r>
            <a:r>
              <a:rPr lang="en-US" sz="2800" b="1" dirty="0"/>
              <a:t>Appearance in LASCO C3</a:t>
            </a:r>
            <a:endParaRPr lang="en-LK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B75E2-9107-E87D-6980-785B1C3501BD}"/>
              </a:ext>
            </a:extLst>
          </p:cNvPr>
          <p:cNvSpPr txBox="1"/>
          <p:nvPr/>
        </p:nvSpPr>
        <p:spPr>
          <a:xfrm>
            <a:off x="2158136" y="2446876"/>
            <a:ext cx="72355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K" sz="1400" b="1" dirty="0">
                <a:solidFill>
                  <a:schemeClr val="bg2"/>
                </a:solidFill>
              </a:rPr>
              <a:t>CME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996D64-6E37-2057-2D61-16676B07BE91}"/>
              </a:ext>
            </a:extLst>
          </p:cNvPr>
          <p:cNvCxnSpPr>
            <a:cxnSpLocks/>
          </p:cNvCxnSpPr>
          <p:nvPr/>
        </p:nvCxnSpPr>
        <p:spPr>
          <a:xfrm>
            <a:off x="2519916" y="2828260"/>
            <a:ext cx="967563" cy="4242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B63756-4327-6B64-E1BE-E3E0E572F327}"/>
              </a:ext>
            </a:extLst>
          </p:cNvPr>
          <p:cNvSpPr txBox="1"/>
          <p:nvPr/>
        </p:nvSpPr>
        <p:spPr>
          <a:xfrm>
            <a:off x="7516946" y="2334720"/>
            <a:ext cx="72355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K" sz="1400" b="1" dirty="0">
                <a:solidFill>
                  <a:schemeClr val="bg2"/>
                </a:solidFill>
              </a:rPr>
              <a:t>Shock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8EE70-D319-413E-5ED8-38EF418AAE96}"/>
              </a:ext>
            </a:extLst>
          </p:cNvPr>
          <p:cNvSpPr txBox="1"/>
          <p:nvPr/>
        </p:nvSpPr>
        <p:spPr>
          <a:xfrm>
            <a:off x="6096000" y="3179309"/>
            <a:ext cx="72355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K" sz="1400" b="1" dirty="0">
                <a:solidFill>
                  <a:schemeClr val="bg2"/>
                </a:solidFill>
              </a:rPr>
              <a:t>CME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D16E08-21B5-44C6-CD2F-6632E7321C51}"/>
              </a:ext>
            </a:extLst>
          </p:cNvPr>
          <p:cNvCxnSpPr>
            <a:cxnSpLocks/>
          </p:cNvCxnSpPr>
          <p:nvPr/>
        </p:nvCxnSpPr>
        <p:spPr>
          <a:xfrm>
            <a:off x="6819559" y="3325090"/>
            <a:ext cx="105916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DFE75E-EE1F-21CD-7644-005D11615768}"/>
              </a:ext>
            </a:extLst>
          </p:cNvPr>
          <p:cNvCxnSpPr>
            <a:cxnSpLocks/>
          </p:cNvCxnSpPr>
          <p:nvPr/>
        </p:nvCxnSpPr>
        <p:spPr>
          <a:xfrm>
            <a:off x="8008067" y="2715388"/>
            <a:ext cx="70740" cy="4340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862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67455C-8D1B-B86C-91F3-D277CDE22D9D}"/>
              </a:ext>
            </a:extLst>
          </p:cNvPr>
          <p:cNvSpPr txBox="1"/>
          <p:nvPr/>
        </p:nvSpPr>
        <p:spPr>
          <a:xfrm>
            <a:off x="674373" y="384965"/>
            <a:ext cx="8092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2800" b="1" dirty="0"/>
              <a:t>First </a:t>
            </a:r>
            <a:r>
              <a:rPr lang="en-US" sz="2800" b="1" dirty="0"/>
              <a:t>Appearance in STEREO COR2</a:t>
            </a:r>
            <a:endParaRPr lang="en-LK" sz="28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DE24E4-FC25-DBE4-8443-8F448A2DCC37}"/>
              </a:ext>
            </a:extLst>
          </p:cNvPr>
          <p:cNvGrpSpPr/>
          <p:nvPr/>
        </p:nvGrpSpPr>
        <p:grpSpPr>
          <a:xfrm>
            <a:off x="3514367" y="1336179"/>
            <a:ext cx="5163267" cy="5163267"/>
            <a:chOff x="2959463" y="1336179"/>
            <a:chExt cx="5163267" cy="5163267"/>
          </a:xfrm>
        </p:grpSpPr>
        <p:pic>
          <p:nvPicPr>
            <p:cNvPr id="6146" name="Picture 2" descr="FRAME">
              <a:extLst>
                <a:ext uri="{FF2B5EF4-FFF2-40B4-BE49-F238E27FC236}">
                  <a16:creationId xmlns:a16="http://schemas.microsoft.com/office/drawing/2014/main" id="{00FD7BB3-433D-5AD4-8C7C-CE5584948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463" y="1336179"/>
              <a:ext cx="5163267" cy="5163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3B75E2-9107-E87D-6980-785B1C3501BD}"/>
                </a:ext>
              </a:extLst>
            </p:cNvPr>
            <p:cNvSpPr txBox="1"/>
            <p:nvPr/>
          </p:nvSpPr>
          <p:spPr>
            <a:xfrm>
              <a:off x="3442393" y="3043784"/>
              <a:ext cx="723559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LK" sz="1400" b="1" dirty="0">
                  <a:solidFill>
                    <a:schemeClr val="bg2"/>
                  </a:solidFill>
                </a:rPr>
                <a:t>CME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2996D64-6E37-2057-2D61-16676B07BE91}"/>
                </a:ext>
              </a:extLst>
            </p:cNvPr>
            <p:cNvCxnSpPr>
              <a:cxnSpLocks/>
            </p:cNvCxnSpPr>
            <p:nvPr/>
          </p:nvCxnSpPr>
          <p:spPr>
            <a:xfrm>
              <a:off x="3900411" y="3429000"/>
              <a:ext cx="1011831" cy="32429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B63756-4327-6B64-E1BE-E3E0E572F327}"/>
                </a:ext>
              </a:extLst>
            </p:cNvPr>
            <p:cNvSpPr txBox="1"/>
            <p:nvPr/>
          </p:nvSpPr>
          <p:spPr>
            <a:xfrm>
              <a:off x="4044546" y="2142111"/>
              <a:ext cx="723559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LK" sz="1400" b="1" dirty="0">
                  <a:solidFill>
                    <a:schemeClr val="bg2"/>
                  </a:solidFill>
                </a:rPr>
                <a:t>Shock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D16E08-21B5-44C6-CD2F-6632E7321C51}"/>
                </a:ext>
              </a:extLst>
            </p:cNvPr>
            <p:cNvCxnSpPr>
              <a:cxnSpLocks/>
            </p:cNvCxnSpPr>
            <p:nvPr/>
          </p:nvCxnSpPr>
          <p:spPr>
            <a:xfrm>
              <a:off x="4406326" y="2488608"/>
              <a:ext cx="505916" cy="72526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0DFE75E-EE1F-21CD-7644-005D11615768}"/>
                </a:ext>
              </a:extLst>
            </p:cNvPr>
            <p:cNvCxnSpPr>
              <a:cxnSpLocks/>
            </p:cNvCxnSpPr>
            <p:nvPr/>
          </p:nvCxnSpPr>
          <p:spPr>
            <a:xfrm>
              <a:off x="8008067" y="2715388"/>
              <a:ext cx="70740" cy="43407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466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/>
          <p:cNvPicPr/>
          <p:nvPr/>
        </p:nvPicPr>
        <p:blipFill>
          <a:blip r:embed="rId2"/>
          <a:stretch/>
        </p:blipFill>
        <p:spPr>
          <a:xfrm>
            <a:off x="457200" y="622800"/>
            <a:ext cx="2486160" cy="2486160"/>
          </a:xfrm>
          <a:prstGeom prst="rect">
            <a:avLst/>
          </a:prstGeom>
          <a:ln>
            <a:noFill/>
          </a:ln>
        </p:spPr>
      </p:pic>
      <p:pic>
        <p:nvPicPr>
          <p:cNvPr id="154" name="Picture 4"/>
          <p:cNvPicPr/>
          <p:nvPr/>
        </p:nvPicPr>
        <p:blipFill>
          <a:blip r:embed="rId3"/>
          <a:stretch/>
        </p:blipFill>
        <p:spPr>
          <a:xfrm>
            <a:off x="3291840" y="731520"/>
            <a:ext cx="2256120" cy="2256120"/>
          </a:xfrm>
          <a:prstGeom prst="rect">
            <a:avLst/>
          </a:prstGeom>
          <a:ln>
            <a:noFill/>
          </a:ln>
        </p:spPr>
      </p:pic>
      <p:pic>
        <p:nvPicPr>
          <p:cNvPr id="155" name="Picture 6"/>
          <p:cNvPicPr/>
          <p:nvPr/>
        </p:nvPicPr>
        <p:blipFill>
          <a:blip r:embed="rId4"/>
          <a:stretch/>
        </p:blipFill>
        <p:spPr>
          <a:xfrm>
            <a:off x="531360" y="3566160"/>
            <a:ext cx="2486160" cy="2486160"/>
          </a:xfrm>
          <a:prstGeom prst="rect">
            <a:avLst/>
          </a:prstGeom>
          <a:ln>
            <a:noFill/>
          </a:ln>
        </p:spPr>
      </p:pic>
      <p:pic>
        <p:nvPicPr>
          <p:cNvPr id="156" name="Picture 8"/>
          <p:cNvPicPr/>
          <p:nvPr/>
        </p:nvPicPr>
        <p:blipFill>
          <a:blip r:embed="rId5"/>
          <a:stretch/>
        </p:blipFill>
        <p:spPr>
          <a:xfrm>
            <a:off x="3230280" y="3749040"/>
            <a:ext cx="2256120" cy="225612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315360" y="95400"/>
            <a:ext cx="83869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X-Ray GOES Observations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365760" y="3201480"/>
            <a:ext cx="4539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First Occurrence of the Flare on GOES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4249800" y="3201480"/>
            <a:ext cx="2059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08:36 UT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385200" y="6219000"/>
            <a:ext cx="4003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First Occurrence of the CME on C2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4297680" y="6219000"/>
            <a:ext cx="2059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08:48 UT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62" name="Picture 161"/>
          <p:cNvPicPr/>
          <p:nvPr/>
        </p:nvPicPr>
        <p:blipFill>
          <a:blip r:embed="rId6"/>
          <a:stretch/>
        </p:blipFill>
        <p:spPr>
          <a:xfrm>
            <a:off x="6357240" y="1143000"/>
            <a:ext cx="5621400" cy="5349240"/>
          </a:xfrm>
          <a:prstGeom prst="rect">
            <a:avLst/>
          </a:prstGeom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FBE3810-B982-4C3E-A118-99FB31CF223B}"/>
              </a:ext>
            </a:extLst>
          </p:cNvPr>
          <p:cNvSpPr/>
          <p:nvPr/>
        </p:nvSpPr>
        <p:spPr>
          <a:xfrm>
            <a:off x="7238623" y="2535002"/>
            <a:ext cx="1088571" cy="112122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50FDD8-094B-4AD7-8383-FB326F057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1CD06-8FE6-3CE6-A3AA-22F8D7C7A13E}"/>
              </a:ext>
            </a:extLst>
          </p:cNvPr>
          <p:cNvSpPr txBox="1"/>
          <p:nvPr/>
        </p:nvSpPr>
        <p:spPr>
          <a:xfrm>
            <a:off x="6309360" y="773668"/>
            <a:ext cx="220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b="1" dirty="0">
                <a:solidFill>
                  <a:srgbClr val="FF0000"/>
                </a:solidFill>
              </a:rPr>
              <a:t>Class: M3.9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1323B-E309-0FCC-A29C-1F25CE260763}"/>
              </a:ext>
            </a:extLst>
          </p:cNvPr>
          <p:cNvSpPr txBox="1"/>
          <p:nvPr/>
        </p:nvSpPr>
        <p:spPr>
          <a:xfrm>
            <a:off x="8515960" y="438134"/>
            <a:ext cx="220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b="1" dirty="0">
                <a:solidFill>
                  <a:srgbClr val="FF0000"/>
                </a:solidFill>
              </a:rPr>
              <a:t>Peak: 08:44 UT</a:t>
            </a: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72FB25A6-EFD2-6031-B772-71E93417AF33}"/>
              </a:ext>
            </a:extLst>
          </p:cNvPr>
          <p:cNvSpPr/>
          <p:nvPr/>
        </p:nvSpPr>
        <p:spPr>
          <a:xfrm>
            <a:off x="8369855" y="111439"/>
            <a:ext cx="2059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Start: 08:36 UT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C8DE42BF-9F7D-496D-5993-593F788F4E6A}"/>
              </a:ext>
            </a:extLst>
          </p:cNvPr>
          <p:cNvSpPr/>
          <p:nvPr/>
        </p:nvSpPr>
        <p:spPr>
          <a:xfrm>
            <a:off x="8338325" y="763081"/>
            <a:ext cx="2059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End: 09:08 UT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308880" y="222480"/>
            <a:ext cx="104904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Main Type II Burst Analysis-Shock Speed</a:t>
            </a:r>
            <a:endParaRPr lang="en-US" sz="3600" b="0" strike="noStrike" spc="-1">
              <a:latin typeface="Arial"/>
            </a:endParaRPr>
          </a:p>
        </p:txBody>
      </p:sp>
      <p:pic>
        <p:nvPicPr>
          <p:cNvPr id="202" name="Picture 5"/>
          <p:cNvPicPr/>
          <p:nvPr/>
        </p:nvPicPr>
        <p:blipFill>
          <a:blip r:embed="rId2"/>
          <a:stretch/>
        </p:blipFill>
        <p:spPr>
          <a:xfrm>
            <a:off x="2145600" y="1081440"/>
            <a:ext cx="7195680" cy="5310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847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308880" y="222480"/>
            <a:ext cx="11493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Shock Speed from Frequency and Time Plot</a:t>
            </a:r>
            <a:endParaRPr lang="en-US" sz="3600" b="0" strike="noStrike" spc="-1">
              <a:latin typeface="Arial"/>
            </a:endParaRPr>
          </a:p>
        </p:txBody>
      </p:sp>
      <p:pic>
        <p:nvPicPr>
          <p:cNvPr id="206" name="Picture 4"/>
          <p:cNvPicPr/>
          <p:nvPr/>
        </p:nvPicPr>
        <p:blipFill>
          <a:blip r:embed="rId2"/>
          <a:stretch/>
        </p:blipFill>
        <p:spPr>
          <a:xfrm>
            <a:off x="1357733" y="861480"/>
            <a:ext cx="9476534" cy="599652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62C8D7-180E-6227-38BA-30471C8E6757}"/>
              </a:ext>
            </a:extLst>
          </p:cNvPr>
          <p:cNvSpPr/>
          <p:nvPr/>
        </p:nvSpPr>
        <p:spPr>
          <a:xfrm>
            <a:off x="4771697" y="3156412"/>
            <a:ext cx="1576552" cy="966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06C82-64AD-B185-AC0E-4A35FBEE1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53" y="2723857"/>
            <a:ext cx="1648908" cy="9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84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308880" y="222480"/>
            <a:ext cx="104904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CME Speed Analysis</a:t>
            </a:r>
            <a:endParaRPr lang="en-US" sz="3600" b="0" strike="noStrike" spc="-1">
              <a:latin typeface="Arial"/>
            </a:endParaRPr>
          </a:p>
        </p:txBody>
      </p:sp>
      <p:pic>
        <p:nvPicPr>
          <p:cNvPr id="204" name="Picture 2"/>
          <p:cNvPicPr/>
          <p:nvPr/>
        </p:nvPicPr>
        <p:blipFill>
          <a:blip r:embed="rId2"/>
          <a:stretch/>
        </p:blipFill>
        <p:spPr>
          <a:xfrm>
            <a:off x="2413440" y="965160"/>
            <a:ext cx="7364880" cy="5435280"/>
          </a:xfrm>
          <a:prstGeom prst="rect">
            <a:avLst/>
          </a:prstGeom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0B868D6-B851-4978-A3A2-89783C360A91}"/>
              </a:ext>
            </a:extLst>
          </p:cNvPr>
          <p:cNvCxnSpPr/>
          <p:nvPr/>
        </p:nvCxnSpPr>
        <p:spPr>
          <a:xfrm flipV="1">
            <a:off x="3142593" y="5391807"/>
            <a:ext cx="725214" cy="10086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42D068F-6EEE-4CA6-F628-89BC7B825774}"/>
              </a:ext>
            </a:extLst>
          </p:cNvPr>
          <p:cNvSpPr txBox="1"/>
          <p:nvPr/>
        </p:nvSpPr>
        <p:spPr>
          <a:xfrm>
            <a:off x="2413440" y="6452990"/>
            <a:ext cx="145402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K" sz="1400" b="1" dirty="0">
                <a:solidFill>
                  <a:schemeClr val="bg2"/>
                </a:solidFill>
              </a:rPr>
              <a:t>Acceleration</a:t>
            </a:r>
          </a:p>
        </p:txBody>
      </p:sp>
    </p:spTree>
    <p:extLst>
      <p:ext uri="{BB962C8B-B14F-4D97-AF65-F5344CB8AC3E}">
        <p14:creationId xmlns:p14="http://schemas.microsoft.com/office/powerpoint/2010/main" val="1095592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EB46EA-E5B2-58D5-E478-D1FBCB1EBA11}"/>
              </a:ext>
            </a:extLst>
          </p:cNvPr>
          <p:cNvSpPr txBox="1"/>
          <p:nvPr/>
        </p:nvSpPr>
        <p:spPr>
          <a:xfrm>
            <a:off x="273269" y="-21020"/>
            <a:ext cx="848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4000" b="1" dirty="0"/>
              <a:t>Interplanetary Type II Burst</a:t>
            </a:r>
          </a:p>
        </p:txBody>
      </p:sp>
      <p:pic>
        <p:nvPicPr>
          <p:cNvPr id="4" name="Picture 3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F097C126-5306-186C-7B8D-405C0918F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83" y="686866"/>
            <a:ext cx="8979776" cy="5986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ED588-827C-113F-54D3-A73A958BEC54}"/>
              </a:ext>
            </a:extLst>
          </p:cNvPr>
          <p:cNvSpPr txBox="1"/>
          <p:nvPr/>
        </p:nvSpPr>
        <p:spPr>
          <a:xfrm>
            <a:off x="8923282" y="3920358"/>
            <a:ext cx="159757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LK" dirty="0">
                <a:solidFill>
                  <a:schemeClr val="bg1"/>
                </a:solidFill>
              </a:rPr>
              <a:t>IP Type II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54D6B9-0AAB-F270-BC9E-C2CDEF1BF63F}"/>
              </a:ext>
            </a:extLst>
          </p:cNvPr>
          <p:cNvCxnSpPr/>
          <p:nvPr/>
        </p:nvCxnSpPr>
        <p:spPr>
          <a:xfrm flipH="1">
            <a:off x="8755117" y="4403834"/>
            <a:ext cx="536028" cy="86184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E143871-35CD-E782-8350-DB93E4E173EE}"/>
              </a:ext>
            </a:extLst>
          </p:cNvPr>
          <p:cNvSpPr txBox="1"/>
          <p:nvPr/>
        </p:nvSpPr>
        <p:spPr>
          <a:xfrm>
            <a:off x="4498427" y="1210086"/>
            <a:ext cx="20284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LK" dirty="0">
                <a:solidFill>
                  <a:schemeClr val="bg1"/>
                </a:solidFill>
              </a:rPr>
              <a:t>Metric Type II? 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BDE155-0204-D7C0-72ED-C3B50EA8EBB3}"/>
              </a:ext>
            </a:extLst>
          </p:cNvPr>
          <p:cNvCxnSpPr>
            <a:cxnSpLocks/>
          </p:cNvCxnSpPr>
          <p:nvPr/>
        </p:nvCxnSpPr>
        <p:spPr>
          <a:xfrm flipH="1">
            <a:off x="5297213" y="1671144"/>
            <a:ext cx="126125" cy="61616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0AC64B-8241-E1A6-07D7-7E9295B474E4}"/>
              </a:ext>
            </a:extLst>
          </p:cNvPr>
          <p:cNvSpPr txBox="1"/>
          <p:nvPr/>
        </p:nvSpPr>
        <p:spPr>
          <a:xfrm>
            <a:off x="551792" y="1210086"/>
            <a:ext cx="20284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LK" dirty="0">
                <a:solidFill>
                  <a:schemeClr val="bg1"/>
                </a:solidFill>
              </a:rPr>
              <a:t>Metric Type II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B0D9BE-1771-3F8A-527F-80B1B5E966F4}"/>
              </a:ext>
            </a:extLst>
          </p:cNvPr>
          <p:cNvCxnSpPr>
            <a:cxnSpLocks/>
          </p:cNvCxnSpPr>
          <p:nvPr/>
        </p:nvCxnSpPr>
        <p:spPr>
          <a:xfrm>
            <a:off x="2617074" y="1579418"/>
            <a:ext cx="441436" cy="65785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65327CB-0B23-C10C-AD5C-5EF6148090FD}"/>
              </a:ext>
            </a:extLst>
          </p:cNvPr>
          <p:cNvSpPr txBox="1"/>
          <p:nvPr/>
        </p:nvSpPr>
        <p:spPr>
          <a:xfrm>
            <a:off x="3058510" y="3741682"/>
            <a:ext cx="159757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LK" dirty="0">
                <a:solidFill>
                  <a:schemeClr val="bg1"/>
                </a:solidFill>
              </a:rPr>
              <a:t>IP Type III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B56DCD-7B18-1AF5-C360-C7133C8DCC9C}"/>
              </a:ext>
            </a:extLst>
          </p:cNvPr>
          <p:cNvCxnSpPr>
            <a:cxnSpLocks/>
          </p:cNvCxnSpPr>
          <p:nvPr/>
        </p:nvCxnSpPr>
        <p:spPr>
          <a:xfrm>
            <a:off x="4235669" y="4172606"/>
            <a:ext cx="789591" cy="23122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7C240C-7FF0-DE24-D0AE-357BFBFCCFFB}"/>
              </a:ext>
            </a:extLst>
          </p:cNvPr>
          <p:cNvCxnSpPr>
            <a:cxnSpLocks/>
          </p:cNvCxnSpPr>
          <p:nvPr/>
        </p:nvCxnSpPr>
        <p:spPr>
          <a:xfrm>
            <a:off x="3741682" y="4172606"/>
            <a:ext cx="0" cy="29282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330550-89B1-8ADB-A96A-DA05A3153C21}"/>
              </a:ext>
            </a:extLst>
          </p:cNvPr>
          <p:cNvCxnSpPr>
            <a:cxnSpLocks/>
          </p:cNvCxnSpPr>
          <p:nvPr/>
        </p:nvCxnSpPr>
        <p:spPr>
          <a:xfrm flipH="1">
            <a:off x="2974428" y="4141075"/>
            <a:ext cx="357351" cy="32435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71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711000" y="218880"/>
            <a:ext cx="84535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Evidence for another CME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711000" y="4978600"/>
            <a:ext cx="6378352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Another CME is appearing at the same location at 09:21 UT but not recorded in the SOHO catalog.</a:t>
            </a:r>
            <a:endParaRPr lang="en-US" sz="1800" b="0" strike="noStrike" spc="-1" dirty="0">
              <a:latin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407E96-F5BB-E71D-E5E9-5DB705A7C0C3}"/>
              </a:ext>
            </a:extLst>
          </p:cNvPr>
          <p:cNvGrpSpPr/>
          <p:nvPr/>
        </p:nvGrpSpPr>
        <p:grpSpPr>
          <a:xfrm>
            <a:off x="711000" y="1014660"/>
            <a:ext cx="5796360" cy="3021120"/>
            <a:chOff x="5512680" y="803520"/>
            <a:chExt cx="5796360" cy="3021120"/>
          </a:xfrm>
        </p:grpSpPr>
        <p:pic>
          <p:nvPicPr>
            <p:cNvPr id="177" name="Picture 6"/>
            <p:cNvPicPr/>
            <p:nvPr/>
          </p:nvPicPr>
          <p:blipFill>
            <a:blip r:embed="rId3"/>
            <a:stretch/>
          </p:blipFill>
          <p:spPr>
            <a:xfrm>
              <a:off x="5512680" y="803520"/>
              <a:ext cx="5796360" cy="3021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8" name="CustomShape 3"/>
            <p:cNvSpPr/>
            <p:nvPr/>
          </p:nvSpPr>
          <p:spPr>
            <a:xfrm>
              <a:off x="8552160" y="1730880"/>
              <a:ext cx="1743120" cy="3034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 dirty="0">
                  <a:solidFill>
                    <a:srgbClr val="E7E6E6"/>
                  </a:solidFill>
                  <a:latin typeface="Arial"/>
                  <a:ea typeface="DejaVu Sans"/>
                </a:rPr>
                <a:t>Type II Burst?</a:t>
              </a:r>
              <a:endParaRPr lang="en-US" sz="1400" b="0" strike="noStrike" spc="-1" dirty="0">
                <a:latin typeface="Arial"/>
              </a:endParaRPr>
            </a:p>
          </p:txBody>
        </p:sp>
        <p:sp>
          <p:nvSpPr>
            <p:cNvPr id="179" name="CustomShape 4"/>
            <p:cNvSpPr/>
            <p:nvPr/>
          </p:nvSpPr>
          <p:spPr>
            <a:xfrm flipH="1">
              <a:off x="8552160" y="2082240"/>
              <a:ext cx="728640" cy="5781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bg1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</p:grpSp>
      <p:sp>
        <p:nvSpPr>
          <p:cNvPr id="180" name="CustomShape 5"/>
          <p:cNvSpPr/>
          <p:nvPr/>
        </p:nvSpPr>
        <p:spPr>
          <a:xfrm>
            <a:off x="711000" y="4358015"/>
            <a:ext cx="4629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 associated Type II burst is not strong.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81" name="Picture 2"/>
          <p:cNvPicPr/>
          <p:nvPr/>
        </p:nvPicPr>
        <p:blipFill>
          <a:blip r:embed="rId4"/>
          <a:stretch/>
        </p:blipFill>
        <p:spPr>
          <a:xfrm>
            <a:off x="7481667" y="842367"/>
            <a:ext cx="3365705" cy="3365705"/>
          </a:xfrm>
          <a:prstGeom prst="rect">
            <a:avLst/>
          </a:prstGeom>
          <a:ln>
            <a:noFill/>
          </a:ln>
        </p:spPr>
      </p:pic>
      <p:sp>
        <p:nvSpPr>
          <p:cNvPr id="182" name="CustomShape 6"/>
          <p:cNvSpPr/>
          <p:nvPr/>
        </p:nvSpPr>
        <p:spPr>
          <a:xfrm>
            <a:off x="7746000" y="4254547"/>
            <a:ext cx="3529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 any X-Ray flare is observed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77201FD-7054-4A4C-9FC7-1E58BB0C5FBA}"/>
              </a:ext>
            </a:extLst>
          </p:cNvPr>
          <p:cNvGrpSpPr/>
          <p:nvPr/>
        </p:nvGrpSpPr>
        <p:grpSpPr>
          <a:xfrm>
            <a:off x="485529" y="981611"/>
            <a:ext cx="5349240" cy="5349240"/>
            <a:chOff x="6407357" y="1007700"/>
            <a:chExt cx="5349240" cy="5349240"/>
          </a:xfrm>
        </p:grpSpPr>
        <p:pic>
          <p:nvPicPr>
            <p:cNvPr id="162" name="Picture 161"/>
            <p:cNvPicPr/>
            <p:nvPr/>
          </p:nvPicPr>
          <p:blipFill>
            <a:blip r:embed="rId2"/>
            <a:stretch/>
          </p:blipFill>
          <p:spPr>
            <a:xfrm>
              <a:off x="6407357" y="1007700"/>
              <a:ext cx="5349240" cy="5349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FBE3810-B982-4C3E-A118-99FB31CF223B}"/>
                </a:ext>
              </a:extLst>
            </p:cNvPr>
            <p:cNvSpPr/>
            <p:nvPr/>
          </p:nvSpPr>
          <p:spPr>
            <a:xfrm>
              <a:off x="7238623" y="2535002"/>
              <a:ext cx="1088571" cy="1121229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618750-3E0D-4AEE-B280-537254705585}"/>
                </a:ext>
              </a:extLst>
            </p:cNvPr>
            <p:cNvSpPr txBox="1"/>
            <p:nvPr/>
          </p:nvSpPr>
          <p:spPr>
            <a:xfrm>
              <a:off x="8447314" y="1600200"/>
              <a:ext cx="2645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Flare (</a:t>
              </a: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 Unicode MS"/>
                </a:rPr>
                <a:t>121</a:t>
              </a:r>
              <a:r>
                <a:rPr kumimoji="0" lang="en-US" altLang="ru-RU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 Unicode MS"/>
                </a:rPr>
                <a:t>,</a:t>
              </a: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 Unicode MS"/>
                </a:rPr>
                <a:t> 332</a:t>
              </a:r>
              <a:r>
                <a:rPr kumimoji="0" lang="en-US" altLang="ru-RU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 Unicode MS"/>
                </a:rPr>
                <a:t>)</a:t>
              </a:r>
            </a:p>
            <a:p>
              <a:r>
                <a:rPr kumimoji="0" lang="en-US" altLang="ru-RU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 Unicode MS"/>
                </a:rPr>
                <a:t>         (</a:t>
              </a: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 Unicode MS"/>
                </a:rPr>
                <a:t>161 323 </a:t>
              </a:r>
              <a:r>
                <a:rPr kumimoji="0" lang="en-US" altLang="ru-RU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 Unicode MS"/>
                </a:rPr>
                <a:t>)</a:t>
              </a:r>
              <a:endParaRPr lang="ru-RU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8D50FDD8-094B-4AD7-8383-FB326F057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FRAME">
            <a:extLst>
              <a:ext uri="{FF2B5EF4-FFF2-40B4-BE49-F238E27FC236}">
                <a16:creationId xmlns:a16="http://schemas.microsoft.com/office/drawing/2014/main" id="{7B1220EE-E0B5-4CAA-9469-7AAA553A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77294"/>
            <a:ext cx="5349240" cy="5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CE55CED-CC18-4CB6-B646-B5336ACBFFFF}"/>
              </a:ext>
            </a:extLst>
          </p:cNvPr>
          <p:cNvSpPr/>
          <p:nvPr/>
        </p:nvSpPr>
        <p:spPr>
          <a:xfrm>
            <a:off x="7688581" y="2833203"/>
            <a:ext cx="186145" cy="2036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5E1A16-FE8F-4A8B-A97C-8EE6D964FA5A}"/>
              </a:ext>
            </a:extLst>
          </p:cNvPr>
          <p:cNvSpPr/>
          <p:nvPr/>
        </p:nvSpPr>
        <p:spPr>
          <a:xfrm>
            <a:off x="2038894" y="2865857"/>
            <a:ext cx="186145" cy="2036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1D3F9-BECF-F0C4-FE2C-E138E4F4628A}"/>
              </a:ext>
            </a:extLst>
          </p:cNvPr>
          <p:cNvSpPr txBox="1"/>
          <p:nvPr/>
        </p:nvSpPr>
        <p:spPr>
          <a:xfrm>
            <a:off x="2300150" y="6397941"/>
            <a:ext cx="112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Flare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90F66-5D9E-D3A4-F7B2-E56E720D61B2}"/>
              </a:ext>
            </a:extLst>
          </p:cNvPr>
          <p:cNvSpPr txBox="1"/>
          <p:nvPr/>
        </p:nvSpPr>
        <p:spPr>
          <a:xfrm>
            <a:off x="8301557" y="6376920"/>
            <a:ext cx="112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Flare 2</a:t>
            </a: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03394070-EF9D-8029-8945-DB04B7BB99F6}"/>
              </a:ext>
            </a:extLst>
          </p:cNvPr>
          <p:cNvSpPr/>
          <p:nvPr/>
        </p:nvSpPr>
        <p:spPr>
          <a:xfrm>
            <a:off x="410340" y="242566"/>
            <a:ext cx="84535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Evidence for another CME</a:t>
            </a:r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02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/>
          <p:cNvPicPr/>
          <p:nvPr/>
        </p:nvPicPr>
        <p:blipFill>
          <a:blip r:embed="rId2"/>
          <a:stretch/>
        </p:blipFill>
        <p:spPr>
          <a:xfrm>
            <a:off x="122040" y="133200"/>
            <a:ext cx="6419880" cy="3897360"/>
          </a:xfrm>
          <a:prstGeom prst="rect">
            <a:avLst/>
          </a:prstGeom>
          <a:ln>
            <a:noFill/>
          </a:ln>
        </p:spPr>
      </p:pic>
      <p:sp>
        <p:nvSpPr>
          <p:cNvPr id="258" name="CustomShape 1"/>
          <p:cNvSpPr/>
          <p:nvPr/>
        </p:nvSpPr>
        <p:spPr>
          <a:xfrm>
            <a:off x="1687320" y="762120"/>
            <a:ext cx="979200" cy="946800"/>
          </a:xfrm>
          <a:prstGeom prst="ellipse">
            <a:avLst/>
          </a:prstGeom>
          <a:noFill/>
          <a:ln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pic>
        <p:nvPicPr>
          <p:cNvPr id="259" name="Picture 2"/>
          <p:cNvPicPr/>
          <p:nvPr/>
        </p:nvPicPr>
        <p:blipFill>
          <a:blip r:embed="rId2"/>
          <a:srcRect l="1228" t="5874" r="64821" b="4230"/>
          <a:stretch/>
        </p:blipFill>
        <p:spPr>
          <a:xfrm>
            <a:off x="6931440" y="133200"/>
            <a:ext cx="4876560" cy="6635160"/>
          </a:xfrm>
          <a:prstGeom prst="rect">
            <a:avLst/>
          </a:prstGeom>
          <a:ln>
            <a:noFill/>
          </a:ln>
        </p:spPr>
      </p:pic>
      <p:sp>
        <p:nvSpPr>
          <p:cNvPr id="260" name="Line 2"/>
          <p:cNvSpPr/>
          <p:nvPr/>
        </p:nvSpPr>
        <p:spPr>
          <a:xfrm>
            <a:off x="7511040" y="1235520"/>
            <a:ext cx="4680720" cy="0"/>
          </a:xfrm>
          <a:prstGeom prst="line">
            <a:avLst/>
          </a:prstGeom>
          <a:ln>
            <a:rou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261" name="Line 3"/>
          <p:cNvSpPr/>
          <p:nvPr/>
        </p:nvSpPr>
        <p:spPr>
          <a:xfrm>
            <a:off x="7511040" y="2520000"/>
            <a:ext cx="4680720" cy="0"/>
          </a:xfrm>
          <a:prstGeom prst="line">
            <a:avLst/>
          </a:prstGeom>
          <a:ln>
            <a:rou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262" name="Line 4"/>
          <p:cNvSpPr/>
          <p:nvPr/>
        </p:nvSpPr>
        <p:spPr>
          <a:xfrm>
            <a:off x="10896480" y="674640"/>
            <a:ext cx="0" cy="5812920"/>
          </a:xfrm>
          <a:prstGeom prst="line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263" name="Line 5"/>
          <p:cNvSpPr/>
          <p:nvPr/>
        </p:nvSpPr>
        <p:spPr>
          <a:xfrm>
            <a:off x="11310120" y="674640"/>
            <a:ext cx="0" cy="5812920"/>
          </a:xfrm>
          <a:prstGeom prst="line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  <p:txBody>
          <a:bodyPr/>
          <a:lstStyle/>
          <a:p>
            <a:endParaRPr lang="en-LK"/>
          </a:p>
        </p:txBody>
      </p:sp>
      <p:graphicFrame>
        <p:nvGraphicFramePr>
          <p:cNvPr id="264" name="Table 6"/>
          <p:cNvGraphicFramePr/>
          <p:nvPr/>
        </p:nvGraphicFramePr>
        <p:xfrm>
          <a:off x="383760" y="4398120"/>
          <a:ext cx="6158160" cy="1697400"/>
        </p:xfrm>
        <a:graphic>
          <a:graphicData uri="http://schemas.openxmlformats.org/drawingml/2006/table">
            <a:tbl>
              <a:tblPr/>
              <a:tblGrid>
                <a:gridCol w="210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760">
                <a:tc>
                  <a:txBody>
                    <a:bodyPr/>
                    <a:lstStyle/>
                    <a:p>
                      <a:endParaRPr lang="en-LK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Starting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Ending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Frequency (MHz)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129.06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84.81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Time (UT)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06:01:48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06:02:53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5" name="CustomShape 7"/>
          <p:cNvSpPr/>
          <p:nvPr/>
        </p:nvSpPr>
        <p:spPr>
          <a:xfrm>
            <a:off x="2754720" y="1128240"/>
            <a:ext cx="4825440" cy="27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FF00"/>
            </a:solidFill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  <p:txBody>
          <a:bodyPr/>
          <a:lstStyle/>
          <a:p>
            <a:endParaRPr lang="en-L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AME">
            <a:extLst>
              <a:ext uri="{FF2B5EF4-FFF2-40B4-BE49-F238E27FC236}">
                <a16:creationId xmlns:a16="http://schemas.microsoft.com/office/drawing/2014/main" id="{19C4846F-AEE1-6F45-1DFB-55B29879B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807" y="1043152"/>
            <a:ext cx="4964386" cy="49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D88A51-A6E8-7BC4-18CD-A945C73AE84B}"/>
              </a:ext>
            </a:extLst>
          </p:cNvPr>
          <p:cNvSpPr txBox="1"/>
          <p:nvPr/>
        </p:nvSpPr>
        <p:spPr>
          <a:xfrm>
            <a:off x="315310" y="231228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3200" b="1" dirty="0"/>
              <a:t>Appear</a:t>
            </a:r>
            <a:r>
              <a:rPr lang="en-GB" sz="3200" b="1" dirty="0"/>
              <a:t>a</a:t>
            </a:r>
            <a:r>
              <a:rPr lang="en-LK" sz="3200" b="1" dirty="0"/>
              <a:t>nce of the 2nd CME in LASCO C3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E19D0A-8ACD-D67C-0118-FA1FAA907DCB}"/>
              </a:ext>
            </a:extLst>
          </p:cNvPr>
          <p:cNvCxnSpPr/>
          <p:nvPr/>
        </p:nvCxnSpPr>
        <p:spPr>
          <a:xfrm>
            <a:off x="4897821" y="2081048"/>
            <a:ext cx="273269" cy="39939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672C49-CE95-3F3C-D021-23D7D572027E}"/>
              </a:ext>
            </a:extLst>
          </p:cNvPr>
          <p:cNvCxnSpPr>
            <a:cxnSpLocks/>
          </p:cNvCxnSpPr>
          <p:nvPr/>
        </p:nvCxnSpPr>
        <p:spPr>
          <a:xfrm flipH="1">
            <a:off x="5780690" y="1820328"/>
            <a:ext cx="315310" cy="7126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7FCBC1-1600-85E2-207E-0C268A82F49C}"/>
              </a:ext>
            </a:extLst>
          </p:cNvPr>
          <p:cNvCxnSpPr>
            <a:cxnSpLocks/>
          </p:cNvCxnSpPr>
          <p:nvPr/>
        </p:nvCxnSpPr>
        <p:spPr>
          <a:xfrm>
            <a:off x="6096000" y="1820328"/>
            <a:ext cx="390635" cy="10517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CDF9C2-DA9E-7E2F-3B5B-76D16771D054}"/>
              </a:ext>
            </a:extLst>
          </p:cNvPr>
          <p:cNvCxnSpPr>
            <a:cxnSpLocks/>
          </p:cNvCxnSpPr>
          <p:nvPr/>
        </p:nvCxnSpPr>
        <p:spPr>
          <a:xfrm flipV="1">
            <a:off x="4761186" y="3384330"/>
            <a:ext cx="735725" cy="65164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E545BD5-CDD7-4E54-031D-B776BA51413D}"/>
              </a:ext>
            </a:extLst>
          </p:cNvPr>
          <p:cNvSpPr txBox="1"/>
          <p:nvPr/>
        </p:nvSpPr>
        <p:spPr>
          <a:xfrm>
            <a:off x="4363407" y="1719892"/>
            <a:ext cx="102664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K" sz="1400" b="1" dirty="0">
                <a:solidFill>
                  <a:schemeClr val="bg2"/>
                </a:solidFill>
              </a:rPr>
              <a:t>Shock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38B43-23D7-2026-6196-C7368E21BBAE}"/>
              </a:ext>
            </a:extLst>
          </p:cNvPr>
          <p:cNvSpPr txBox="1"/>
          <p:nvPr/>
        </p:nvSpPr>
        <p:spPr>
          <a:xfrm>
            <a:off x="5593117" y="1457133"/>
            <a:ext cx="102664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K" sz="1400" b="1" dirty="0">
                <a:solidFill>
                  <a:schemeClr val="bg2"/>
                </a:solidFill>
              </a:rPr>
              <a:t>Shock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D7E01-2638-F28C-A920-63AF1A11F499}"/>
              </a:ext>
            </a:extLst>
          </p:cNvPr>
          <p:cNvSpPr txBox="1"/>
          <p:nvPr/>
        </p:nvSpPr>
        <p:spPr>
          <a:xfrm>
            <a:off x="4111159" y="4137271"/>
            <a:ext cx="102664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LK" sz="1400" b="1" dirty="0">
                <a:solidFill>
                  <a:schemeClr val="bg2"/>
                </a:solidFill>
              </a:rPr>
              <a:t>CME 2?</a:t>
            </a:r>
          </a:p>
        </p:txBody>
      </p:sp>
    </p:spTree>
    <p:extLst>
      <p:ext uri="{BB962C8B-B14F-4D97-AF65-F5344CB8AC3E}">
        <p14:creationId xmlns:p14="http://schemas.microsoft.com/office/powerpoint/2010/main" val="4039246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294120" y="151200"/>
            <a:ext cx="104904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CME Speed Analysis</a:t>
            </a:r>
            <a:endParaRPr lang="en-US" sz="3600" b="0" strike="noStrike" spc="-1">
              <a:latin typeface="Arial"/>
            </a:endParaRPr>
          </a:p>
        </p:txBody>
      </p:sp>
      <p:grpSp>
        <p:nvGrpSpPr>
          <p:cNvPr id="208" name="Group 2"/>
          <p:cNvGrpSpPr/>
          <p:nvPr/>
        </p:nvGrpSpPr>
        <p:grpSpPr>
          <a:xfrm>
            <a:off x="1266840" y="1008360"/>
            <a:ext cx="5199840" cy="5135040"/>
            <a:chOff x="1266840" y="1008360"/>
            <a:chExt cx="5199840" cy="5135040"/>
          </a:xfrm>
        </p:grpSpPr>
        <p:pic>
          <p:nvPicPr>
            <p:cNvPr id="209" name="Picture 4"/>
            <p:cNvPicPr/>
            <p:nvPr/>
          </p:nvPicPr>
          <p:blipFill>
            <a:blip r:embed="rId2"/>
            <a:stretch/>
          </p:blipFill>
          <p:spPr>
            <a:xfrm>
              <a:off x="1266840" y="1008360"/>
              <a:ext cx="5199840" cy="5135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0" name="CustomShape 3"/>
            <p:cNvSpPr/>
            <p:nvPr/>
          </p:nvSpPr>
          <p:spPr>
            <a:xfrm>
              <a:off x="2224440" y="2533680"/>
              <a:ext cx="881280" cy="707040"/>
            </a:xfrm>
            <a:prstGeom prst="ellipse">
              <a:avLst/>
            </a:prstGeom>
            <a:noFill/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</p:grpSp>
      <p:sp>
        <p:nvSpPr>
          <p:cNvPr id="211" name="CustomShape 4"/>
          <p:cNvSpPr/>
          <p:nvPr/>
        </p:nvSpPr>
        <p:spPr>
          <a:xfrm flipH="1" flipV="1">
            <a:off x="2333520" y="2333520"/>
            <a:ext cx="241200" cy="482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212" name="Line 5"/>
          <p:cNvSpPr/>
          <p:nvPr/>
        </p:nvSpPr>
        <p:spPr>
          <a:xfrm flipH="1" flipV="1">
            <a:off x="557280" y="2073960"/>
            <a:ext cx="2017440" cy="742320"/>
          </a:xfrm>
          <a:prstGeom prst="line">
            <a:avLst/>
          </a:prstGeom>
          <a:ln w="28440">
            <a:solidFill>
              <a:srgbClr val="C0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213" name="CustomShape 6"/>
          <p:cNvSpPr/>
          <p:nvPr/>
        </p:nvSpPr>
        <p:spPr>
          <a:xfrm rot="14778600">
            <a:off x="1804680" y="2325600"/>
            <a:ext cx="918720" cy="854280"/>
          </a:xfrm>
          <a:prstGeom prst="arc">
            <a:avLst>
              <a:gd name="adj1" fmla="val 16200000"/>
              <a:gd name="adj2" fmla="val 0"/>
            </a:avLst>
          </a:prstGeom>
          <a:noFill/>
          <a:ln w="3816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214" name="CustomShape 7"/>
          <p:cNvSpPr/>
          <p:nvPr/>
        </p:nvSpPr>
        <p:spPr>
          <a:xfrm rot="14778600">
            <a:off x="1616040" y="2274840"/>
            <a:ext cx="918720" cy="854280"/>
          </a:xfrm>
          <a:prstGeom prst="arc">
            <a:avLst>
              <a:gd name="adj1" fmla="val 16200000"/>
              <a:gd name="adj2" fmla="val 0"/>
            </a:avLst>
          </a:prstGeom>
          <a:noFill/>
          <a:ln w="3816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215" name="CustomShape 8"/>
          <p:cNvSpPr/>
          <p:nvPr/>
        </p:nvSpPr>
        <p:spPr>
          <a:xfrm rot="14778600">
            <a:off x="1405440" y="2224080"/>
            <a:ext cx="918720" cy="854280"/>
          </a:xfrm>
          <a:prstGeom prst="arc">
            <a:avLst>
              <a:gd name="adj1" fmla="val 16200000"/>
              <a:gd name="adj2" fmla="val 0"/>
            </a:avLst>
          </a:prstGeom>
          <a:noFill/>
          <a:ln w="3816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  <p:grpSp>
        <p:nvGrpSpPr>
          <p:cNvPr id="216" name="Group 9"/>
          <p:cNvGrpSpPr/>
          <p:nvPr/>
        </p:nvGrpSpPr>
        <p:grpSpPr>
          <a:xfrm>
            <a:off x="7385352" y="2158920"/>
            <a:ext cx="3306960" cy="2256120"/>
            <a:chOff x="7379640" y="1260000"/>
            <a:chExt cx="3306960" cy="2256120"/>
          </a:xfrm>
        </p:grpSpPr>
        <p:sp>
          <p:nvSpPr>
            <p:cNvPr id="217" name="CustomShape 10"/>
            <p:cNvSpPr/>
            <p:nvPr/>
          </p:nvSpPr>
          <p:spPr>
            <a:xfrm flipH="1" flipV="1">
              <a:off x="9033480" y="1260360"/>
              <a:ext cx="1653120" cy="1815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rou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218" name="CustomShape 11"/>
            <p:cNvSpPr/>
            <p:nvPr/>
          </p:nvSpPr>
          <p:spPr>
            <a:xfrm flipH="1">
              <a:off x="7379280" y="3075840"/>
              <a:ext cx="33066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rou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219" name="CustomShape 12"/>
            <p:cNvSpPr/>
            <p:nvPr/>
          </p:nvSpPr>
          <p:spPr>
            <a:xfrm flipV="1">
              <a:off x="8974080" y="1259640"/>
              <a:ext cx="360" cy="18018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prstDash val="dash"/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pic>
          <p:nvPicPr>
            <p:cNvPr id="220" name="Graphic 50"/>
            <p:cNvPicPr/>
            <p:nvPr/>
          </p:nvPicPr>
          <p:blipFill>
            <a:blip r:embed="rId3"/>
            <a:stretch/>
          </p:blipFill>
          <p:spPr>
            <a:xfrm>
              <a:off x="9802440" y="2558520"/>
              <a:ext cx="244080" cy="366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1" name="CustomShape 13"/>
            <p:cNvSpPr/>
            <p:nvPr/>
          </p:nvSpPr>
          <p:spPr>
            <a:xfrm>
              <a:off x="9860400" y="1587600"/>
              <a:ext cx="690840" cy="402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v</a:t>
              </a:r>
              <a:r>
                <a:rPr lang="en-US" sz="1800" b="0" strike="noStrike" spc="-1" baseline="-25000">
                  <a:solidFill>
                    <a:srgbClr val="000000"/>
                  </a:solidFill>
                  <a:latin typeface="Arial"/>
                  <a:ea typeface="DejaVu Sans"/>
                </a:rPr>
                <a:t>s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222" name="CustomShape 14"/>
            <p:cNvSpPr/>
            <p:nvPr/>
          </p:nvSpPr>
          <p:spPr>
            <a:xfrm>
              <a:off x="9309240" y="3151440"/>
              <a:ext cx="6908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v</a:t>
              </a:r>
              <a:endParaRPr lang="en-US" sz="1800" b="0" strike="noStrike" spc="-1">
                <a:latin typeface="Arial"/>
              </a:endParaRPr>
            </a:p>
          </p:txBody>
        </p:sp>
      </p:grpSp>
      <p:pic>
        <p:nvPicPr>
          <p:cNvPr id="223" name="Graphic 54"/>
          <p:cNvPicPr/>
          <p:nvPr/>
        </p:nvPicPr>
        <p:blipFill>
          <a:blip r:embed="rId4"/>
          <a:stretch/>
        </p:blipFill>
        <p:spPr>
          <a:xfrm>
            <a:off x="7994354" y="4651560"/>
            <a:ext cx="1685520" cy="709560"/>
          </a:xfrm>
          <a:prstGeom prst="rect">
            <a:avLst/>
          </a:prstGeom>
          <a:ln>
            <a:noFill/>
          </a:ln>
        </p:spPr>
      </p:pic>
      <p:sp>
        <p:nvSpPr>
          <p:cNvPr id="224" name="CustomShape 15"/>
          <p:cNvSpPr/>
          <p:nvPr/>
        </p:nvSpPr>
        <p:spPr>
          <a:xfrm>
            <a:off x="6728039" y="5597640"/>
            <a:ext cx="5351665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Therefore, our measured shock speeds and CME speeds lower than the actual values.</a:t>
            </a:r>
            <a:endParaRPr lang="en-US" sz="18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D86CE7-5A8C-AFD9-2B6A-DDFA0B8AA7B1}"/>
                  </a:ext>
                </a:extLst>
              </p:cNvPr>
              <p:cNvSpPr txBox="1"/>
              <p:nvPr/>
            </p:nvSpPr>
            <p:spPr>
              <a:xfrm>
                <a:off x="7584185" y="1210784"/>
                <a:ext cx="2791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𝐿𝐴𝑆𝐶𝑂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LK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D86CE7-5A8C-AFD9-2B6A-DDFA0B8AA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185" y="1210784"/>
                <a:ext cx="2791213" cy="276999"/>
              </a:xfrm>
              <a:prstGeom prst="rect">
                <a:avLst/>
              </a:prstGeom>
              <a:blipFill>
                <a:blip r:embed="rId5"/>
                <a:stretch>
                  <a:fillRect l="-455" t="-4348" r="-455" b="-39130"/>
                </a:stretch>
              </a:blipFill>
            </p:spPr>
            <p:txBody>
              <a:bodyPr/>
              <a:lstStyle/>
              <a:p>
                <a:r>
                  <a:rPr lang="en-L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DB2AD88-6ABA-888D-4737-0DFF9CDD4920}"/>
              </a:ext>
            </a:extLst>
          </p:cNvPr>
          <p:cNvSpPr txBox="1"/>
          <p:nvPr/>
        </p:nvSpPr>
        <p:spPr>
          <a:xfrm>
            <a:off x="10005792" y="1638263"/>
            <a:ext cx="2383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1200" dirty="0"/>
              <a:t>(Gopalswamy et al 2015)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EB46EA-E5B2-58D5-E478-D1FBCB1EBA11}"/>
              </a:ext>
            </a:extLst>
          </p:cNvPr>
          <p:cNvSpPr txBox="1"/>
          <p:nvPr/>
        </p:nvSpPr>
        <p:spPr>
          <a:xfrm>
            <a:off x="273269" y="-21020"/>
            <a:ext cx="848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4000" b="1" dirty="0"/>
              <a:t>Interplanetary Type II Burst</a:t>
            </a:r>
          </a:p>
        </p:txBody>
      </p:sp>
      <p:pic>
        <p:nvPicPr>
          <p:cNvPr id="4" name="Picture 3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F097C126-5306-186C-7B8D-405C0918F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83" y="686866"/>
            <a:ext cx="8979776" cy="5986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ED588-827C-113F-54D3-A73A958BEC54}"/>
              </a:ext>
            </a:extLst>
          </p:cNvPr>
          <p:cNvSpPr txBox="1"/>
          <p:nvPr/>
        </p:nvSpPr>
        <p:spPr>
          <a:xfrm>
            <a:off x="8923282" y="3920358"/>
            <a:ext cx="159757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LK" dirty="0">
                <a:solidFill>
                  <a:schemeClr val="bg1"/>
                </a:solidFill>
              </a:rPr>
              <a:t>IP Type II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54D6B9-0AAB-F270-BC9E-C2CDEF1BF63F}"/>
              </a:ext>
            </a:extLst>
          </p:cNvPr>
          <p:cNvCxnSpPr/>
          <p:nvPr/>
        </p:nvCxnSpPr>
        <p:spPr>
          <a:xfrm flipH="1">
            <a:off x="8755117" y="4403834"/>
            <a:ext cx="536028" cy="86184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E143871-35CD-E782-8350-DB93E4E173EE}"/>
              </a:ext>
            </a:extLst>
          </p:cNvPr>
          <p:cNvSpPr txBox="1"/>
          <p:nvPr/>
        </p:nvSpPr>
        <p:spPr>
          <a:xfrm>
            <a:off x="4498427" y="1210086"/>
            <a:ext cx="20284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LK" dirty="0">
                <a:solidFill>
                  <a:schemeClr val="bg1"/>
                </a:solidFill>
              </a:rPr>
              <a:t>Metric Type II? 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BDE155-0204-D7C0-72ED-C3B50EA8EBB3}"/>
              </a:ext>
            </a:extLst>
          </p:cNvPr>
          <p:cNvCxnSpPr>
            <a:cxnSpLocks/>
          </p:cNvCxnSpPr>
          <p:nvPr/>
        </p:nvCxnSpPr>
        <p:spPr>
          <a:xfrm flipH="1">
            <a:off x="5297213" y="1671144"/>
            <a:ext cx="126125" cy="61616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0AC64B-8241-E1A6-07D7-7E9295B474E4}"/>
              </a:ext>
            </a:extLst>
          </p:cNvPr>
          <p:cNvSpPr txBox="1"/>
          <p:nvPr/>
        </p:nvSpPr>
        <p:spPr>
          <a:xfrm>
            <a:off x="551792" y="1210086"/>
            <a:ext cx="20284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LK" dirty="0">
                <a:solidFill>
                  <a:schemeClr val="bg1"/>
                </a:solidFill>
              </a:rPr>
              <a:t>Metric Type II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B0D9BE-1771-3F8A-527F-80B1B5E966F4}"/>
              </a:ext>
            </a:extLst>
          </p:cNvPr>
          <p:cNvCxnSpPr>
            <a:cxnSpLocks/>
          </p:cNvCxnSpPr>
          <p:nvPr/>
        </p:nvCxnSpPr>
        <p:spPr>
          <a:xfrm>
            <a:off x="2617074" y="1579418"/>
            <a:ext cx="441436" cy="65785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65327CB-0B23-C10C-AD5C-5EF6148090FD}"/>
              </a:ext>
            </a:extLst>
          </p:cNvPr>
          <p:cNvSpPr txBox="1"/>
          <p:nvPr/>
        </p:nvSpPr>
        <p:spPr>
          <a:xfrm>
            <a:off x="3058510" y="3741682"/>
            <a:ext cx="159757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LK" dirty="0">
                <a:solidFill>
                  <a:schemeClr val="bg1"/>
                </a:solidFill>
              </a:rPr>
              <a:t>IP Type III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B56DCD-7B18-1AF5-C360-C7133C8DCC9C}"/>
              </a:ext>
            </a:extLst>
          </p:cNvPr>
          <p:cNvCxnSpPr>
            <a:cxnSpLocks/>
          </p:cNvCxnSpPr>
          <p:nvPr/>
        </p:nvCxnSpPr>
        <p:spPr>
          <a:xfrm>
            <a:off x="4235669" y="4172606"/>
            <a:ext cx="789591" cy="23122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7C240C-7FF0-DE24-D0AE-357BFBFCCFFB}"/>
              </a:ext>
            </a:extLst>
          </p:cNvPr>
          <p:cNvCxnSpPr>
            <a:cxnSpLocks/>
          </p:cNvCxnSpPr>
          <p:nvPr/>
        </p:nvCxnSpPr>
        <p:spPr>
          <a:xfrm>
            <a:off x="3741682" y="4172606"/>
            <a:ext cx="0" cy="29282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330550-89B1-8ADB-A96A-DA05A3153C21}"/>
              </a:ext>
            </a:extLst>
          </p:cNvPr>
          <p:cNvCxnSpPr>
            <a:cxnSpLocks/>
          </p:cNvCxnSpPr>
          <p:nvPr/>
        </p:nvCxnSpPr>
        <p:spPr>
          <a:xfrm flipH="1">
            <a:off x="2974428" y="4141075"/>
            <a:ext cx="357351" cy="32435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54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01E505-6031-E8F0-C325-4186B875EA0F}"/>
              </a:ext>
            </a:extLst>
          </p:cNvPr>
          <p:cNvSpPr txBox="1"/>
          <p:nvPr/>
        </p:nvSpPr>
        <p:spPr>
          <a:xfrm>
            <a:off x="273269" y="269860"/>
            <a:ext cx="1019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4000" b="1" dirty="0"/>
              <a:t>Shock Analysis For IP Type II Burst</a:t>
            </a:r>
          </a:p>
        </p:txBody>
      </p:sp>
      <p:pic>
        <p:nvPicPr>
          <p:cNvPr id="4" name="Picture 3" descr="A graph with red and blue dots&#10;&#10;Description automatically generated">
            <a:extLst>
              <a:ext uri="{FF2B5EF4-FFF2-40B4-BE49-F238E27FC236}">
                <a16:creationId xmlns:a16="http://schemas.microsoft.com/office/drawing/2014/main" id="{0BCA31B5-45D5-04D0-02BF-AA591F887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072"/>
            <a:ext cx="6869362" cy="4121617"/>
          </a:xfrm>
          <a:prstGeom prst="rect">
            <a:avLst/>
          </a:prstGeom>
        </p:spPr>
      </p:pic>
      <p:pic>
        <p:nvPicPr>
          <p:cNvPr id="6" name="Picture 5" descr="A graph with a red line&#10;&#10;Description automatically generated">
            <a:extLst>
              <a:ext uri="{FF2B5EF4-FFF2-40B4-BE49-F238E27FC236}">
                <a16:creationId xmlns:a16="http://schemas.microsoft.com/office/drawing/2014/main" id="{8AE71837-106C-23DD-CD00-FC8F85AA0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76" y="1106072"/>
            <a:ext cx="5888024" cy="41216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95EC4-C28A-0E9F-2CF6-37F12A870D0D}"/>
              </a:ext>
            </a:extLst>
          </p:cNvPr>
          <p:cNvSpPr txBox="1"/>
          <p:nvPr/>
        </p:nvSpPr>
        <p:spPr>
          <a:xfrm>
            <a:off x="1093075" y="5654565"/>
            <a:ext cx="668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The corrected speed is </a:t>
            </a:r>
            <a:r>
              <a:rPr lang="en-LK" b="1" dirty="0">
                <a:solidFill>
                  <a:srgbClr val="FF0000"/>
                </a:solidFill>
              </a:rPr>
              <a:t>864 km/s</a:t>
            </a:r>
            <a:r>
              <a:rPr lang="en-LK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7B0DE5-23BE-712B-5C04-04B5F353CAE7}"/>
                  </a:ext>
                </a:extLst>
              </p:cNvPr>
              <p:cNvSpPr txBox="1"/>
              <p:nvPr/>
            </p:nvSpPr>
            <p:spPr>
              <a:xfrm>
                <a:off x="5917340" y="5572137"/>
                <a:ext cx="2791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𝐿𝐴𝑆𝐶𝑂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LK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7B0DE5-23BE-712B-5C04-04B5F353C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340" y="5572137"/>
                <a:ext cx="2791213" cy="276999"/>
              </a:xfrm>
              <a:prstGeom prst="rect">
                <a:avLst/>
              </a:prstGeom>
              <a:blipFill>
                <a:blip r:embed="rId4"/>
                <a:stretch>
                  <a:fillRect l="-909" r="-455" b="-39130"/>
                </a:stretch>
              </a:blipFill>
            </p:spPr>
            <p:txBody>
              <a:bodyPr/>
              <a:lstStyle/>
              <a:p>
                <a:r>
                  <a:rPr lang="en-L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E8A5F4C-233A-78AF-8220-30EC189CDAD7}"/>
              </a:ext>
            </a:extLst>
          </p:cNvPr>
          <p:cNvSpPr txBox="1"/>
          <p:nvPr/>
        </p:nvSpPr>
        <p:spPr>
          <a:xfrm>
            <a:off x="7688317" y="6488511"/>
            <a:ext cx="2383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1200" dirty="0"/>
              <a:t>(Gopalswamy et al 2015)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CE0A07-6145-6EDF-0D1A-BB2D4D1F6C97}"/>
                  </a:ext>
                </a:extLst>
              </p:cNvPr>
              <p:cNvSpPr txBox="1"/>
              <p:nvPr/>
            </p:nvSpPr>
            <p:spPr>
              <a:xfrm>
                <a:off x="5931889" y="5961799"/>
                <a:ext cx="3374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=1.1×644+156=864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LK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CE0A07-6145-6EDF-0D1A-BB2D4D1F6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889" y="5961799"/>
                <a:ext cx="3374514" cy="276999"/>
              </a:xfrm>
              <a:prstGeom prst="rect">
                <a:avLst/>
              </a:prstGeom>
              <a:blipFill>
                <a:blip r:embed="rId5"/>
                <a:stretch>
                  <a:fillRect l="-376" t="-4348" r="-376" b="-39130"/>
                </a:stretch>
              </a:blipFill>
            </p:spPr>
            <p:txBody>
              <a:bodyPr/>
              <a:lstStyle/>
              <a:p>
                <a:r>
                  <a:rPr lang="en-L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1893B4B-3B9E-0CA2-4A26-77A5F7C5DD28}"/>
              </a:ext>
            </a:extLst>
          </p:cNvPr>
          <p:cNvSpPr/>
          <p:nvPr/>
        </p:nvSpPr>
        <p:spPr>
          <a:xfrm>
            <a:off x="5791200" y="5505290"/>
            <a:ext cx="3710152" cy="8882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589436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A070D5-16EA-5D84-413C-2EDD70246BCA}"/>
              </a:ext>
            </a:extLst>
          </p:cNvPr>
          <p:cNvSpPr txBox="1"/>
          <p:nvPr/>
        </p:nvSpPr>
        <p:spPr>
          <a:xfrm>
            <a:off x="262758" y="189186"/>
            <a:ext cx="1019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4000" b="1" dirty="0"/>
              <a:t>Shock Analysis For IP Type II Burst</a:t>
            </a:r>
          </a:p>
        </p:txBody>
      </p:sp>
      <p:pic>
        <p:nvPicPr>
          <p:cNvPr id="6" name="Picture 5" descr="A graph of a graph&#10;&#10;Description automatically generated">
            <a:extLst>
              <a:ext uri="{FF2B5EF4-FFF2-40B4-BE49-F238E27FC236}">
                <a16:creationId xmlns:a16="http://schemas.microsoft.com/office/drawing/2014/main" id="{97ACDA23-9D96-B559-84AA-FE85AD7D4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1" y="897072"/>
            <a:ext cx="6381469" cy="52553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32127-50FD-0D79-341F-9FD8BE2907DD}"/>
              </a:ext>
            </a:extLst>
          </p:cNvPr>
          <p:cNvSpPr txBox="1"/>
          <p:nvPr/>
        </p:nvSpPr>
        <p:spPr>
          <a:xfrm>
            <a:off x="2017139" y="6101410"/>
            <a:ext cx="305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K" b="1" dirty="0"/>
              <a:t>(Gopalswamy et al. (2015))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E80BE-82D5-59E8-254B-F3FAA20888A2}"/>
              </a:ext>
            </a:extLst>
          </p:cNvPr>
          <p:cNvSpPr txBox="1"/>
          <p:nvPr/>
        </p:nvSpPr>
        <p:spPr>
          <a:xfrm>
            <a:off x="6632028" y="1484375"/>
            <a:ext cx="5286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The difference between and space speed and LASCO speed is 303 km/s and lie within the acceptable range.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81137-85CF-8F48-FAF5-64EBE362984B}"/>
              </a:ext>
            </a:extLst>
          </p:cNvPr>
          <p:cNvSpPr txBox="1"/>
          <p:nvPr/>
        </p:nvSpPr>
        <p:spPr>
          <a:xfrm>
            <a:off x="6632028" y="2653926"/>
            <a:ext cx="5286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Therefore, the shock speed calculation from the IP type II burst can be considered as a reasonable calculation. </a:t>
            </a:r>
          </a:p>
        </p:txBody>
      </p:sp>
    </p:spTree>
    <p:extLst>
      <p:ext uri="{BB962C8B-B14F-4D97-AF65-F5344CB8AC3E}">
        <p14:creationId xmlns:p14="http://schemas.microsoft.com/office/powerpoint/2010/main" val="1170739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"/>
          <p:cNvGrpSpPr/>
          <p:nvPr/>
        </p:nvGrpSpPr>
        <p:grpSpPr>
          <a:xfrm>
            <a:off x="2277720" y="959040"/>
            <a:ext cx="7372440" cy="5529240"/>
            <a:chOff x="2277720" y="959040"/>
            <a:chExt cx="7372440" cy="5529240"/>
          </a:xfrm>
        </p:grpSpPr>
        <p:pic>
          <p:nvPicPr>
            <p:cNvPr id="184" name="Picture 2"/>
            <p:cNvPicPr/>
            <p:nvPr/>
          </p:nvPicPr>
          <p:blipFill>
            <a:blip r:embed="rId2"/>
            <a:stretch/>
          </p:blipFill>
          <p:spPr>
            <a:xfrm>
              <a:off x="2277720" y="959040"/>
              <a:ext cx="7372440" cy="5529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5" name="Line 2"/>
            <p:cNvSpPr/>
            <p:nvPr/>
          </p:nvSpPr>
          <p:spPr>
            <a:xfrm>
              <a:off x="5788440" y="1137240"/>
              <a:ext cx="0" cy="5168880"/>
            </a:xfrm>
            <a:prstGeom prst="line">
              <a:avLst/>
            </a:prstGeom>
            <a:ln w="38160">
              <a:solidFill>
                <a:srgbClr val="FF0000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</p:grpSp>
      <p:sp>
        <p:nvSpPr>
          <p:cNvPr id="186" name="CustomShape 3"/>
          <p:cNvSpPr/>
          <p:nvPr/>
        </p:nvSpPr>
        <p:spPr>
          <a:xfrm>
            <a:off x="5964120" y="1352880"/>
            <a:ext cx="3492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No any SEP events observed.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7" name="CustomShape 4"/>
          <p:cNvSpPr/>
          <p:nvPr/>
        </p:nvSpPr>
        <p:spPr>
          <a:xfrm>
            <a:off x="308880" y="160560"/>
            <a:ext cx="73148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Associated SEP Events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08880" y="150120"/>
            <a:ext cx="73641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Geomagnetic Storms</a:t>
            </a:r>
            <a:endParaRPr lang="en-US" sz="3200" b="0" strike="noStrike" spc="-1">
              <a:latin typeface="Arial"/>
            </a:endParaRPr>
          </a:p>
        </p:txBody>
      </p:sp>
      <p:grpSp>
        <p:nvGrpSpPr>
          <p:cNvPr id="189" name="Group 2"/>
          <p:cNvGrpSpPr/>
          <p:nvPr/>
        </p:nvGrpSpPr>
        <p:grpSpPr>
          <a:xfrm>
            <a:off x="308880" y="840240"/>
            <a:ext cx="8118000" cy="5177160"/>
            <a:chOff x="308880" y="840240"/>
            <a:chExt cx="8118000" cy="5177160"/>
          </a:xfrm>
        </p:grpSpPr>
        <p:pic>
          <p:nvPicPr>
            <p:cNvPr id="190" name="Picture 2"/>
            <p:cNvPicPr/>
            <p:nvPr/>
          </p:nvPicPr>
          <p:blipFill>
            <a:blip r:embed="rId2"/>
            <a:stretch/>
          </p:blipFill>
          <p:spPr>
            <a:xfrm>
              <a:off x="308880" y="840240"/>
              <a:ext cx="8118000" cy="5177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1" name="Line 3"/>
            <p:cNvSpPr/>
            <p:nvPr/>
          </p:nvSpPr>
          <p:spPr>
            <a:xfrm>
              <a:off x="1275120" y="1006920"/>
              <a:ext cx="0" cy="4824720"/>
            </a:xfrm>
            <a:prstGeom prst="line">
              <a:avLst/>
            </a:prstGeom>
            <a:ln>
              <a:solidFill>
                <a:srgbClr val="C00000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  <p:sp>
          <p:nvSpPr>
            <p:cNvPr id="192" name="CustomShape 4"/>
            <p:cNvSpPr/>
            <p:nvPr/>
          </p:nvSpPr>
          <p:spPr>
            <a:xfrm>
              <a:off x="1801440" y="2562120"/>
              <a:ext cx="521064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Geomagnetic Storm is possible after two or three days.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93" name="CustomShape 5"/>
            <p:cNvSpPr/>
            <p:nvPr/>
          </p:nvSpPr>
          <p:spPr>
            <a:xfrm flipV="1">
              <a:off x="2988360" y="1507680"/>
              <a:ext cx="480600" cy="9856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round/>
              <a:tailEnd type="triangle" w="med" len="med"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/>
          </p:style>
          <p:txBody>
            <a:bodyPr/>
            <a:lstStyle/>
            <a:p>
              <a:endParaRPr lang="en-LK"/>
            </a:p>
          </p:txBody>
        </p:sp>
      </p:grpSp>
      <p:sp>
        <p:nvSpPr>
          <p:cNvPr id="194" name="CustomShape 6"/>
          <p:cNvSpPr/>
          <p:nvPr/>
        </p:nvSpPr>
        <p:spPr>
          <a:xfrm>
            <a:off x="8427240" y="1007280"/>
            <a:ext cx="3546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Geomagnetic storm arriving time can we estimated by the following equation: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95" name="Graphic 10"/>
          <p:cNvPicPr/>
          <p:nvPr/>
        </p:nvPicPr>
        <p:blipFill>
          <a:blip r:embed="rId3"/>
          <a:stretch/>
        </p:blipFill>
        <p:spPr>
          <a:xfrm>
            <a:off x="8785440" y="2106000"/>
            <a:ext cx="2829960" cy="458640"/>
          </a:xfrm>
          <a:prstGeom prst="rect">
            <a:avLst/>
          </a:prstGeom>
          <a:ln>
            <a:noFill/>
          </a:ln>
        </p:spPr>
      </p:pic>
      <p:sp>
        <p:nvSpPr>
          <p:cNvPr id="196" name="CustomShape 7"/>
          <p:cNvSpPr/>
          <p:nvPr/>
        </p:nvSpPr>
        <p:spPr>
          <a:xfrm>
            <a:off x="8785440" y="2693880"/>
            <a:ext cx="29779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Where,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= 151.002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 = 0.998625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 = 11.59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and V = 944 km/s from the SOHO catalog.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97" name="CustomShape 8"/>
          <p:cNvSpPr/>
          <p:nvPr/>
        </p:nvSpPr>
        <p:spPr>
          <a:xfrm>
            <a:off x="8785440" y="4534920"/>
            <a:ext cx="2594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Therefore,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98" name="Graphic 14"/>
          <p:cNvPicPr/>
          <p:nvPr/>
        </p:nvPicPr>
        <p:blipFill>
          <a:blip r:embed="rId4"/>
          <a:stretch/>
        </p:blipFill>
        <p:spPr>
          <a:xfrm>
            <a:off x="9184680" y="5160960"/>
            <a:ext cx="1915200" cy="273240"/>
          </a:xfrm>
          <a:prstGeom prst="rect">
            <a:avLst/>
          </a:prstGeom>
          <a:ln>
            <a:noFill/>
          </a:ln>
        </p:spPr>
      </p:pic>
      <p:sp>
        <p:nvSpPr>
          <p:cNvPr id="199" name="CustomShape 9"/>
          <p:cNvSpPr/>
          <p:nvPr/>
        </p:nvSpPr>
        <p:spPr>
          <a:xfrm>
            <a:off x="316440" y="6231600"/>
            <a:ext cx="10366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Its nearly after 2 days and the geomagnetic storm is possible.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0" name="CustomShape 10"/>
          <p:cNvSpPr/>
          <p:nvPr/>
        </p:nvSpPr>
        <p:spPr>
          <a:xfrm>
            <a:off x="8785440" y="5701320"/>
            <a:ext cx="6098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(N. Gopalswamy,2005)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2AC74-221A-1F66-C627-EF63A4F23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A13B-7A07-C509-D3C6-EB3E318B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59" y="414393"/>
            <a:ext cx="10514880" cy="609398"/>
          </a:xfrm>
        </p:spPr>
        <p:txBody>
          <a:bodyPr/>
          <a:lstStyle/>
          <a:p>
            <a:r>
              <a:rPr lang="en-LK" b="1" dirty="0"/>
              <a:t>Conclusions – Event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3A2A9-F93D-0D8B-D08B-4B32EA5DF569}"/>
              </a:ext>
            </a:extLst>
          </p:cNvPr>
          <p:cNvSpPr txBox="1"/>
          <p:nvPr/>
        </p:nvSpPr>
        <p:spPr>
          <a:xfrm>
            <a:off x="704313" y="1276200"/>
            <a:ext cx="10878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There are 3 components in the event:</a:t>
            </a:r>
          </a:p>
          <a:p>
            <a:r>
              <a:rPr lang="en-LK" dirty="0"/>
              <a:t>           (i). Metric Type II with F, 2F and 3F</a:t>
            </a:r>
          </a:p>
          <a:p>
            <a:r>
              <a:rPr lang="en-LK" dirty="0"/>
              <a:t>           (ii). Faint Type II</a:t>
            </a:r>
          </a:p>
          <a:p>
            <a:r>
              <a:rPr lang="en-LK" dirty="0"/>
              <a:t>           (iii). Interplanetary Type II</a:t>
            </a:r>
          </a:p>
          <a:p>
            <a:endParaRPr lang="en-L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DD1D8-D82F-1DAC-3CD6-9C2F82F07496}"/>
              </a:ext>
            </a:extLst>
          </p:cNvPr>
          <p:cNvSpPr txBox="1"/>
          <p:nvPr/>
        </p:nvSpPr>
        <p:spPr>
          <a:xfrm>
            <a:off x="704311" y="2657465"/>
            <a:ext cx="1087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There was a class M3.9 X-ray flare.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41A27-14AF-9F79-DB16-FD094CD12781}"/>
              </a:ext>
            </a:extLst>
          </p:cNvPr>
          <p:cNvSpPr txBox="1"/>
          <p:nvPr/>
        </p:nvSpPr>
        <p:spPr>
          <a:xfrm>
            <a:off x="714821" y="4546818"/>
            <a:ext cx="1087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No any SEP event observed, but there is an indication of a geomagnetic storm after 2 days, that is possible due the ICME.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2C902-ACB7-6F9B-7B94-B341FA40D1CA}"/>
              </a:ext>
            </a:extLst>
          </p:cNvPr>
          <p:cNvSpPr txBox="1"/>
          <p:nvPr/>
        </p:nvSpPr>
        <p:spPr>
          <a:xfrm>
            <a:off x="714821" y="5397134"/>
            <a:ext cx="1087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There was not any band splitting observed.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1B15D1-E555-E5CC-2F8C-A57394490158}"/>
              </a:ext>
            </a:extLst>
          </p:cNvPr>
          <p:cNvSpPr txBox="1"/>
          <p:nvPr/>
        </p:nvSpPr>
        <p:spPr>
          <a:xfrm>
            <a:off x="714821" y="3295963"/>
            <a:ext cx="1087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There are two CMEs at the same source location, but 2nd CME was not recorded.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BC363-9B9F-0CB0-34C5-C385B4FA273C}"/>
              </a:ext>
            </a:extLst>
          </p:cNvPr>
          <p:cNvSpPr txBox="1"/>
          <p:nvPr/>
        </p:nvSpPr>
        <p:spPr>
          <a:xfrm>
            <a:off x="714821" y="3874032"/>
            <a:ext cx="1087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dirty="0"/>
              <a:t>Space speed and corrected CME speed consists with previous studies(Gopalswamy et al. 2015).</a:t>
            </a:r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440524BC-C2F7-4310-8880-D9F4DCDA6A8E}"/>
              </a:ext>
            </a:extLst>
          </p:cNvPr>
          <p:cNvSpPr/>
          <p:nvPr/>
        </p:nvSpPr>
        <p:spPr>
          <a:xfrm>
            <a:off x="388883" y="1334815"/>
            <a:ext cx="252248" cy="252248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94353B4D-8423-D186-CE88-C8BC6E3BD4DC}"/>
              </a:ext>
            </a:extLst>
          </p:cNvPr>
          <p:cNvSpPr/>
          <p:nvPr/>
        </p:nvSpPr>
        <p:spPr>
          <a:xfrm>
            <a:off x="409904" y="2732691"/>
            <a:ext cx="252248" cy="252248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D72C9642-68A1-8242-1317-DF4603040C0A}"/>
              </a:ext>
            </a:extLst>
          </p:cNvPr>
          <p:cNvSpPr/>
          <p:nvPr/>
        </p:nvSpPr>
        <p:spPr>
          <a:xfrm>
            <a:off x="420415" y="3348638"/>
            <a:ext cx="252248" cy="252248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BE8371D0-8CF5-C682-E8D2-1F6AFE2FF4A5}"/>
              </a:ext>
            </a:extLst>
          </p:cNvPr>
          <p:cNvSpPr/>
          <p:nvPr/>
        </p:nvSpPr>
        <p:spPr>
          <a:xfrm>
            <a:off x="420415" y="3947728"/>
            <a:ext cx="252248" cy="252248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48D059C6-FF69-2055-660F-37B4F9EC264A}"/>
              </a:ext>
            </a:extLst>
          </p:cNvPr>
          <p:cNvSpPr/>
          <p:nvPr/>
        </p:nvSpPr>
        <p:spPr>
          <a:xfrm>
            <a:off x="409904" y="4605360"/>
            <a:ext cx="252248" cy="252248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12CFC55D-E2AC-2A66-6716-1AE1A9C5ECEE}"/>
              </a:ext>
            </a:extLst>
          </p:cNvPr>
          <p:cNvSpPr/>
          <p:nvPr/>
        </p:nvSpPr>
        <p:spPr>
          <a:xfrm>
            <a:off x="420415" y="5455676"/>
            <a:ext cx="252248" cy="252248"/>
          </a:xfrm>
          <a:prstGeom prst="su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15347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838440" y="3124440"/>
            <a:ext cx="10514880" cy="60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THANK YOU!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4"/>
          <p:cNvPicPr/>
          <p:nvPr/>
        </p:nvPicPr>
        <p:blipFill>
          <a:blip r:embed="rId2"/>
          <a:stretch/>
        </p:blipFill>
        <p:spPr>
          <a:xfrm>
            <a:off x="293760" y="163440"/>
            <a:ext cx="11288160" cy="6269760"/>
          </a:xfrm>
          <a:prstGeom prst="rect">
            <a:avLst/>
          </a:prstGeom>
          <a:ln>
            <a:noFill/>
          </a:ln>
        </p:spPr>
      </p:pic>
      <p:sp>
        <p:nvSpPr>
          <p:cNvPr id="267" name="Line 1"/>
          <p:cNvSpPr/>
          <p:nvPr/>
        </p:nvSpPr>
        <p:spPr>
          <a:xfrm>
            <a:off x="5644440" y="723960"/>
            <a:ext cx="0" cy="5176800"/>
          </a:xfrm>
          <a:prstGeom prst="line">
            <a:avLst/>
          </a:prstGeom>
          <a:ln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268" name="CustomShape 2"/>
          <p:cNvSpPr/>
          <p:nvPr/>
        </p:nvSpPr>
        <p:spPr>
          <a:xfrm>
            <a:off x="6223680" y="992880"/>
            <a:ext cx="1533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Early Type II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5211000" y="1110960"/>
            <a:ext cx="433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270" name="CustomShape 4"/>
          <p:cNvSpPr/>
          <p:nvPr/>
        </p:nvSpPr>
        <p:spPr>
          <a:xfrm>
            <a:off x="5727240" y="1116000"/>
            <a:ext cx="433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5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LK"/>
          </a:p>
        </p:txBody>
      </p:sp>
      <p:sp>
        <p:nvSpPr>
          <p:cNvPr id="271" name="CustomShape 5"/>
          <p:cNvSpPr/>
          <p:nvPr/>
        </p:nvSpPr>
        <p:spPr>
          <a:xfrm>
            <a:off x="6170760" y="2536560"/>
            <a:ext cx="2333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C1 Flare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72" name="CustomShape 6"/>
          <p:cNvSpPr/>
          <p:nvPr/>
        </p:nvSpPr>
        <p:spPr>
          <a:xfrm flipV="1">
            <a:off x="5987880" y="2871000"/>
            <a:ext cx="433440" cy="15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5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L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609480" y="378360"/>
            <a:ext cx="81975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Early Type II Burst</a:t>
            </a:r>
            <a:endParaRPr lang="en-US" sz="3200" b="0" strike="noStrike" spc="-1">
              <a:latin typeface="Arial"/>
            </a:endParaRPr>
          </a:p>
        </p:txBody>
      </p:sp>
      <p:graphicFrame>
        <p:nvGraphicFramePr>
          <p:cNvPr id="274" name="Table 2"/>
          <p:cNvGraphicFramePr/>
          <p:nvPr>
            <p:extLst>
              <p:ext uri="{D42A27DB-BD31-4B8C-83A1-F6EECF244321}">
                <p14:modId xmlns:p14="http://schemas.microsoft.com/office/powerpoint/2010/main" val="3079062119"/>
              </p:ext>
            </p:extLst>
          </p:nvPr>
        </p:nvGraphicFramePr>
        <p:xfrm>
          <a:off x="1096560" y="1255680"/>
          <a:ext cx="9444960" cy="1875960"/>
        </p:xfrm>
        <a:graphic>
          <a:graphicData uri="http://schemas.openxmlformats.org/drawingml/2006/table">
            <a:tbl>
              <a:tblPr/>
              <a:tblGrid>
                <a:gridCol w="31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8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5320">
                <a:tc>
                  <a:txBody>
                    <a:bodyPr/>
                    <a:lstStyle/>
                    <a:p>
                      <a:pPr algn="ctr"/>
                      <a:endParaRPr lang="en-LK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Starting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Ending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Frequency (MHz)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129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85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Time (UT)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06:01:48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06:02:53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5" name="CustomShape 3"/>
          <p:cNvSpPr/>
          <p:nvPr/>
        </p:nvSpPr>
        <p:spPr>
          <a:xfrm>
            <a:off x="655200" y="3399120"/>
            <a:ext cx="81975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From the SDO Image</a:t>
            </a:r>
            <a:endParaRPr lang="en-US" sz="3200" b="0" strike="noStrike" spc="-1">
              <a:latin typeface="Arial"/>
            </a:endParaRPr>
          </a:p>
        </p:txBody>
      </p:sp>
      <p:graphicFrame>
        <p:nvGraphicFramePr>
          <p:cNvPr id="276" name="Table 4"/>
          <p:cNvGraphicFramePr/>
          <p:nvPr>
            <p:extLst>
              <p:ext uri="{D42A27DB-BD31-4B8C-83A1-F6EECF244321}">
                <p14:modId xmlns:p14="http://schemas.microsoft.com/office/powerpoint/2010/main" val="2520878698"/>
              </p:ext>
            </p:extLst>
          </p:nvPr>
        </p:nvGraphicFramePr>
        <p:xfrm>
          <a:off x="1096560" y="4251240"/>
          <a:ext cx="9444960" cy="1875960"/>
        </p:xfrm>
        <a:graphic>
          <a:graphicData uri="http://schemas.openxmlformats.org/drawingml/2006/table">
            <a:tbl>
              <a:tblPr/>
              <a:tblGrid>
                <a:gridCol w="31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8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5320">
                <a:tc>
                  <a:txBody>
                    <a:bodyPr/>
                    <a:lstStyle/>
                    <a:p>
                      <a:pPr algn="ctr"/>
                      <a:endParaRPr lang="en-LK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Time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Height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Frame 1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06:00:07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1.24Rs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Frame 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06:02:08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1.29Rs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1387560" y="1474006"/>
            <a:ext cx="9416880" cy="7395840"/>
          </a:xfrm>
          <a:prstGeom prst="rect">
            <a:avLst/>
          </a:prstGeom>
          <a:blipFill rotWithShape="0">
            <a:blip r:embed="rId3"/>
            <a:stretch>
              <a:fillRect l="-581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latin typeface="Arial"/>
                <a:ea typeface="DejaVu Sans"/>
              </a:rPr>
              <a:t> 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560880" y="635040"/>
            <a:ext cx="100576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Shock Formation Height using the SDO image of the CME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roup 1"/>
          <p:cNvGrpSpPr/>
          <p:nvPr/>
        </p:nvGrpSpPr>
        <p:grpSpPr>
          <a:xfrm>
            <a:off x="2098440" y="991800"/>
            <a:ext cx="8188560" cy="5710320"/>
            <a:chOff x="2098440" y="991800"/>
            <a:chExt cx="8188560" cy="5710320"/>
          </a:xfrm>
        </p:grpSpPr>
        <p:pic>
          <p:nvPicPr>
            <p:cNvPr id="281" name="Picture 2"/>
            <p:cNvPicPr/>
            <p:nvPr/>
          </p:nvPicPr>
          <p:blipFill>
            <a:blip r:embed="rId2"/>
            <a:srcRect l="56926" t="52907"/>
            <a:stretch/>
          </p:blipFill>
          <p:spPr>
            <a:xfrm>
              <a:off x="2098440" y="991800"/>
              <a:ext cx="2584080" cy="2825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2" name="Picture 4"/>
            <p:cNvPicPr/>
            <p:nvPr/>
          </p:nvPicPr>
          <p:blipFill>
            <a:blip r:embed="rId3"/>
            <a:srcRect l="56029" t="52242"/>
            <a:stretch/>
          </p:blipFill>
          <p:spPr>
            <a:xfrm>
              <a:off x="4976280" y="1009800"/>
              <a:ext cx="2584080" cy="2807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3" name="Picture 6"/>
            <p:cNvPicPr/>
            <p:nvPr/>
          </p:nvPicPr>
          <p:blipFill>
            <a:blip r:embed="rId4"/>
            <a:srcRect l="56926" t="51689"/>
            <a:stretch/>
          </p:blipFill>
          <p:spPr>
            <a:xfrm>
              <a:off x="7778520" y="1009800"/>
              <a:ext cx="2508480" cy="2813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4" name="Picture 8"/>
            <p:cNvPicPr/>
            <p:nvPr/>
          </p:nvPicPr>
          <p:blipFill>
            <a:blip r:embed="rId5"/>
            <a:srcRect l="55365" t="51689"/>
            <a:stretch/>
          </p:blipFill>
          <p:spPr>
            <a:xfrm>
              <a:off x="2098440" y="3888720"/>
              <a:ext cx="2584080" cy="2796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5" name="Picture 10"/>
            <p:cNvPicPr/>
            <p:nvPr/>
          </p:nvPicPr>
          <p:blipFill>
            <a:blip r:embed="rId6"/>
            <a:srcRect l="56118" t="52508"/>
            <a:stretch/>
          </p:blipFill>
          <p:spPr>
            <a:xfrm>
              <a:off x="4976280" y="3888720"/>
              <a:ext cx="2584080" cy="2796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6" name="Picture 12"/>
            <p:cNvPicPr/>
            <p:nvPr/>
          </p:nvPicPr>
          <p:blipFill>
            <a:blip r:embed="rId7"/>
            <a:srcRect l="56926" t="51689"/>
            <a:stretch/>
          </p:blipFill>
          <p:spPr>
            <a:xfrm>
              <a:off x="7778520" y="3888720"/>
              <a:ext cx="2508480" cy="28134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7" name="CustomShape 2"/>
          <p:cNvSpPr/>
          <p:nvPr/>
        </p:nvSpPr>
        <p:spPr>
          <a:xfrm>
            <a:off x="258120" y="240840"/>
            <a:ext cx="117662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Evolution of the shock in SDO/AIA Running Difference Images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A7304D-4614-D1FE-C46C-68C292734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49" y="501720"/>
            <a:ext cx="7772400" cy="4862473"/>
          </a:xfrm>
          <a:prstGeom prst="rect">
            <a:avLst/>
          </a:prstGeom>
        </p:spPr>
      </p:pic>
      <p:sp>
        <p:nvSpPr>
          <p:cNvPr id="289" name="CustomShape 1"/>
          <p:cNvSpPr/>
          <p:nvPr/>
        </p:nvSpPr>
        <p:spPr>
          <a:xfrm>
            <a:off x="668520" y="5564880"/>
            <a:ext cx="9979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 shock speed from the using the frequency vs time plot was found to be 1404 km/s.</a:t>
            </a:r>
            <a:endParaRPr lang="en-US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Therefore, the height -time shock speed is not consistent with this speed.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4405809" y="2106831"/>
            <a:ext cx="2708280" cy="14216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L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6123</TotalTime>
  <Words>1487</Words>
  <Application>Microsoft Office PowerPoint</Application>
  <PresentationFormat>Widescreen</PresentationFormat>
  <Paragraphs>335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– Event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– Event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Nat Gopalswamy</dc:creator>
  <dc:description/>
  <cp:lastModifiedBy>Diyorbek Polatov</cp:lastModifiedBy>
  <cp:revision>103</cp:revision>
  <dcterms:created xsi:type="dcterms:W3CDTF">2018-05-27T19:57:51Z</dcterms:created>
  <dcterms:modified xsi:type="dcterms:W3CDTF">2024-09-06T13:14:32Z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